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Saira Condensed Medium" pitchFamily="2" charset="77"/>
      <p:regular r:id="rId19"/>
    </p:embeddedFont>
    <p:embeddedFont>
      <p:font typeface="TT Commons Pro Expanded" panose="020B0103030102020204" pitchFamily="34" charset="77"/>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76" autoAdjust="0"/>
    <p:restoredTop sz="94626" autoAdjust="0"/>
  </p:normalViewPr>
  <p:slideViewPr>
    <p:cSldViewPr>
      <p:cViewPr>
        <p:scale>
          <a:sx n="82" d="100"/>
          <a:sy n="82" d="100"/>
        </p:scale>
        <p:origin x="-192" y="11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gif>
</file>

<file path=ppt/media/image20.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11.12.2023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This utility drone, will illuminate trails and points of interest using a remote controller.  Video transmission may be considered.  The drone shall avoid both stationary and moving obstacles with it's proprietary hardware code.  This technology can be used for emergency, military, or civilian use.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gn="l" fontAlgn="base">
              <a:buFont typeface="+mj-lt"/>
              <a:buAutoNum type="arabicPeriod"/>
            </a:pPr>
            <a:endParaRPr lang="en-US" b="0" i="0" dirty="0">
              <a:solidFill>
                <a:srgbClr val="000000"/>
              </a:solidFill>
              <a:effectLst/>
              <a:latin typeface="inherit"/>
            </a:endParaRPr>
          </a:p>
          <a:p>
            <a:pPr algn="l" fontAlgn="base">
              <a:buFont typeface="+mj-lt"/>
              <a:buAutoNum type="arabicPeriod"/>
            </a:pPr>
            <a:r>
              <a:rPr lang="en-US" b="0" i="0" dirty="0">
                <a:solidFill>
                  <a:srgbClr val="000000"/>
                </a:solidFill>
                <a:effectLst/>
                <a:latin typeface="inherit"/>
              </a:rPr>
              <a:t>Using polling where we wait for the device to do a status check instead of an interrupt sending a signal and activating the NVIC whenever there is a flicker.</a:t>
            </a:r>
          </a:p>
          <a:p>
            <a:pPr algn="l" fontAlgn="base">
              <a:buFont typeface="+mj-lt"/>
              <a:buAutoNum type="arabicPeriod"/>
            </a:pPr>
            <a:r>
              <a:rPr lang="en-US" b="0" i="0" dirty="0">
                <a:solidFill>
                  <a:srgbClr val="000000"/>
                </a:solidFill>
                <a:effectLst/>
                <a:latin typeface="inherit"/>
              </a:rPr>
              <a:t>Simpler mechanism than interrupts to implement and we didn't want constant interrupts if there was flickering between which sensor was being activated at the time due to calibration issues</a:t>
            </a:r>
          </a:p>
          <a:p>
            <a:pPr algn="l" fontAlgn="base">
              <a:buFont typeface="+mj-lt"/>
              <a:buAutoNum type="arabicPeriod"/>
            </a:pPr>
            <a:r>
              <a:rPr lang="en-US" b="0" i="0" dirty="0">
                <a:solidFill>
                  <a:srgbClr val="000000"/>
                </a:solidFill>
                <a:effectLst/>
                <a:latin typeface="inherit"/>
              </a:rPr>
              <a:t>Future Development: Multiple Cores: Have multiple cores for polling if additional sensors onboard Create a counter or timer for the flickering Automatic Terrain Tracking (Notices if road is off pitch for turns)</a:t>
            </a:r>
          </a:p>
          <a:p>
            <a:pPr algn="l" fontAlgn="base">
              <a:buFont typeface="+mj-lt"/>
              <a:buAutoNum type="arabicPeriod"/>
            </a:pPr>
            <a:r>
              <a:rPr lang="en-US" b="0" i="0" dirty="0">
                <a:solidFill>
                  <a:srgbClr val="000000"/>
                </a:solidFill>
                <a:effectLst/>
                <a:latin typeface="inherit"/>
              </a:rPr>
              <a:t>[12:35 AM]</a:t>
            </a:r>
            <a:r>
              <a:rPr lang="en-US" b="0" i="0" dirty="0" err="1">
                <a:solidFill>
                  <a:srgbClr val="000000"/>
                </a:solidFill>
                <a:effectLst/>
                <a:latin typeface="inherit"/>
              </a:rPr>
              <a:t>pikA</a:t>
            </a:r>
            <a:r>
              <a:rPr lang="en-US" b="0" i="0" dirty="0">
                <a:solidFill>
                  <a:srgbClr val="000000"/>
                </a:solidFill>
                <a:effectLst/>
                <a:latin typeface="inherit"/>
              </a:rPr>
              <a:t>+</a:t>
            </a:r>
            <a:r>
              <a:rPr lang="en-US" b="1" i="0" dirty="0">
                <a:solidFill>
                  <a:srgbClr val="000000"/>
                </a:solidFill>
                <a:effectLst/>
                <a:latin typeface="inherit"/>
              </a:rPr>
              <a:t>: </a:t>
            </a:r>
          </a:p>
          <a:p>
            <a:pPr algn="l" fontAlgn="base">
              <a:buFont typeface="+mj-lt"/>
              <a:buAutoNum type="arabicPeriod"/>
            </a:pPr>
            <a:r>
              <a:rPr lang="en-US" b="0" i="0" dirty="0" err="1">
                <a:solidFill>
                  <a:srgbClr val="000000"/>
                </a:solidFill>
                <a:effectLst/>
                <a:latin typeface="inherit"/>
              </a:rPr>
              <a:t>i</a:t>
            </a:r>
            <a:r>
              <a:rPr lang="en-US" b="0" i="0" dirty="0">
                <a:solidFill>
                  <a:srgbClr val="000000"/>
                </a:solidFill>
                <a:effectLst/>
                <a:latin typeface="inherit"/>
              </a:rPr>
              <a:t> </a:t>
            </a:r>
            <a:r>
              <a:rPr lang="en-US" b="0" i="0" dirty="0" err="1">
                <a:solidFill>
                  <a:srgbClr val="000000"/>
                </a:solidFill>
                <a:effectLst/>
                <a:latin typeface="inherit"/>
              </a:rPr>
              <a:t>dont</a:t>
            </a:r>
            <a:r>
              <a:rPr lang="en-US" b="0" i="0" dirty="0">
                <a:solidFill>
                  <a:srgbClr val="000000"/>
                </a:solidFill>
                <a:effectLst/>
                <a:latin typeface="inherit"/>
              </a:rPr>
              <a:t> get it</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5</a:t>
            </a:fld>
            <a:endParaRPr lang="cs-CZ"/>
          </a:p>
        </p:txBody>
      </p:sp>
    </p:spTree>
    <p:extLst>
      <p:ext uri="{BB962C8B-B14F-4D97-AF65-F5344CB8AC3E}">
        <p14:creationId xmlns:p14="http://schemas.microsoft.com/office/powerpoint/2010/main" val="354396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6</a:t>
            </a:fld>
            <a:endParaRPr lang="cs-CZ"/>
          </a:p>
        </p:txBody>
      </p:sp>
    </p:spTree>
    <p:extLst>
      <p:ext uri="{BB962C8B-B14F-4D97-AF65-F5344CB8AC3E}">
        <p14:creationId xmlns:p14="http://schemas.microsoft.com/office/powerpoint/2010/main" val="10057970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Different operations for which pins were active low</a:t>
            </a:r>
          </a:p>
        </p:txBody>
      </p:sp>
      <p:sp>
        <p:nvSpPr>
          <p:cNvPr id="4" name="Slide Number Placeholder 3"/>
          <p:cNvSpPr>
            <a:spLocks noGrp="1"/>
          </p:cNvSpPr>
          <p:nvPr>
            <p:ph type="sldNum" sz="quarter" idx="5"/>
          </p:nvPr>
        </p:nvSpPr>
        <p:spPr/>
        <p:txBody>
          <a:bodyPr/>
          <a:lstStyle/>
          <a:p>
            <a:fld id="{871B2431-D351-4C6E-A3CF-9DFAC0E3E050}" type="slidenum">
              <a:rPr lang="cs-CZ" smtClean="0"/>
              <a:t>7</a:t>
            </a:fld>
            <a:endParaRPr lang="cs-CZ"/>
          </a:p>
        </p:txBody>
      </p:sp>
    </p:spTree>
    <p:extLst>
      <p:ext uri="{BB962C8B-B14F-4D97-AF65-F5344CB8AC3E}">
        <p14:creationId xmlns:p14="http://schemas.microsoft.com/office/powerpoint/2010/main" val="20824341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pPr algn="l" fontAlgn="base">
              <a:buFont typeface="+mj-lt"/>
              <a:buAutoNum type="arabicPeriod"/>
            </a:pPr>
            <a:r>
              <a:rPr lang="en-US" b="0" i="0" dirty="0" err="1">
                <a:solidFill>
                  <a:srgbClr val="000000"/>
                </a:solidFill>
                <a:effectLst/>
                <a:latin typeface="inherit"/>
              </a:rPr>
              <a:t>ssues</a:t>
            </a:r>
            <a:r>
              <a:rPr lang="en-US" b="0" i="0" dirty="0">
                <a:solidFill>
                  <a:srgbClr val="000000"/>
                </a:solidFill>
                <a:effectLst/>
                <a:latin typeface="inherit"/>
              </a:rPr>
              <a:t> we ran into:</a:t>
            </a:r>
          </a:p>
          <a:p>
            <a:pPr algn="l" fontAlgn="base">
              <a:buFont typeface="+mj-lt"/>
              <a:buAutoNum type="arabicPeriod"/>
            </a:pPr>
            <a:r>
              <a:rPr lang="en-US" b="0" i="0" dirty="0">
                <a:solidFill>
                  <a:srgbClr val="000000"/>
                </a:solidFill>
                <a:effectLst/>
                <a:latin typeface="inherit"/>
              </a:rPr>
              <a:t>LEDS of the tilt were on when status of pin was off Flickering of the LED sensor - fixed with a delay although </a:t>
            </a:r>
          </a:p>
          <a:p>
            <a:pPr algn="l" fontAlgn="base">
              <a:buFont typeface="+mj-lt"/>
              <a:buAutoNum type="arabicPeriod"/>
            </a:pPr>
            <a:r>
              <a:rPr lang="en-US" b="0" i="0" dirty="0">
                <a:solidFill>
                  <a:srgbClr val="000000"/>
                </a:solidFill>
                <a:effectLst/>
                <a:latin typeface="inherit"/>
              </a:rPr>
              <a:t>it </a:t>
            </a:r>
            <a:r>
              <a:rPr lang="en-US" b="0" i="0" dirty="0" err="1">
                <a:solidFill>
                  <a:srgbClr val="000000"/>
                </a:solidFill>
                <a:effectLst/>
                <a:latin typeface="inherit"/>
              </a:rPr>
              <a:t>wouldve</a:t>
            </a:r>
            <a:r>
              <a:rPr lang="en-US" b="0" i="0" dirty="0">
                <a:solidFill>
                  <a:srgbClr val="000000"/>
                </a:solidFill>
                <a:effectLst/>
                <a:latin typeface="inherit"/>
              </a:rPr>
              <a:t> been better to use a </a:t>
            </a:r>
            <a:r>
              <a:rPr lang="en-US" b="0" i="0" dirty="0" err="1">
                <a:solidFill>
                  <a:srgbClr val="000000"/>
                </a:solidFill>
                <a:effectLst/>
                <a:latin typeface="inherit"/>
              </a:rPr>
              <a:t>debouncer</a:t>
            </a:r>
            <a:r>
              <a:rPr lang="en-US" b="0" i="0" dirty="0">
                <a:solidFill>
                  <a:srgbClr val="000000"/>
                </a:solidFill>
                <a:effectLst/>
                <a:latin typeface="inherit"/>
              </a:rPr>
              <a:t>-like system</a:t>
            </a:r>
          </a:p>
          <a:p>
            <a:endParaRPr lang="en-US" dirty="0"/>
          </a:p>
        </p:txBody>
      </p:sp>
      <p:sp>
        <p:nvSpPr>
          <p:cNvPr id="4" name="Slide Number Placeholder 3"/>
          <p:cNvSpPr>
            <a:spLocks noGrp="1"/>
          </p:cNvSpPr>
          <p:nvPr>
            <p:ph type="sldNum" sz="quarter" idx="5"/>
          </p:nvPr>
        </p:nvSpPr>
        <p:spPr/>
        <p:txBody>
          <a:bodyPr/>
          <a:lstStyle/>
          <a:p>
            <a:fld id="{871B2431-D351-4C6E-A3CF-9DFAC0E3E050}" type="slidenum">
              <a:rPr lang="cs-CZ" smtClean="0"/>
              <a:t>9</a:t>
            </a:fld>
            <a:endParaRPr lang="cs-CZ"/>
          </a:p>
        </p:txBody>
      </p:sp>
    </p:spTree>
    <p:extLst>
      <p:ext uri="{BB962C8B-B14F-4D97-AF65-F5344CB8AC3E}">
        <p14:creationId xmlns:p14="http://schemas.microsoft.com/office/powerpoint/2010/main" val="38735466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90763" y="512763"/>
            <a:ext cx="4562475" cy="2566987"/>
          </a:xfrm>
        </p:spPr>
      </p:sp>
      <p:sp>
        <p:nvSpPr>
          <p:cNvPr id="3" name="Notes Placeholder 2"/>
          <p:cNvSpPr>
            <a:spLocks noGrp="1"/>
          </p:cNvSpPr>
          <p:nvPr>
            <p:ph type="body" idx="1"/>
          </p:nvPr>
        </p:nvSpPr>
        <p:spPr/>
        <p:txBody>
          <a:bodyPr/>
          <a:lstStyle/>
          <a:p>
            <a:r>
              <a:rPr lang="en-US" dirty="0"/>
              <a:t>Multiple cores since multiple sensors on future vehicles to handle polling easily instead of waiting for each sensor one by one</a:t>
            </a:r>
          </a:p>
          <a:p>
            <a:r>
              <a:rPr lang="en-US" dirty="0"/>
              <a:t>Counter can fix flickering so that the operation is only performed if the sensor is active for a certain amount of time</a:t>
            </a:r>
          </a:p>
        </p:txBody>
      </p:sp>
      <p:sp>
        <p:nvSpPr>
          <p:cNvPr id="4" name="Slide Number Placeholder 3"/>
          <p:cNvSpPr>
            <a:spLocks noGrp="1"/>
          </p:cNvSpPr>
          <p:nvPr>
            <p:ph type="sldNum" sz="quarter" idx="5"/>
          </p:nvPr>
        </p:nvSpPr>
        <p:spPr/>
        <p:txBody>
          <a:bodyPr/>
          <a:lstStyle/>
          <a:p>
            <a:fld id="{871B2431-D351-4C6E-A3CF-9DFAC0E3E050}" type="slidenum">
              <a:rPr lang="cs-CZ" smtClean="0"/>
              <a:t>10</a:t>
            </a:fld>
            <a:endParaRPr lang="cs-CZ"/>
          </a:p>
        </p:txBody>
      </p:sp>
    </p:spTree>
    <p:extLst>
      <p:ext uri="{BB962C8B-B14F-4D97-AF65-F5344CB8AC3E}">
        <p14:creationId xmlns:p14="http://schemas.microsoft.com/office/powerpoint/2010/main" val="39299343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12/11/23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12/11/23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12/11/23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12/11/23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12/11/23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hyperlink" Target="https://youtube.com/shorts/D-K7hyaTdIc"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45" b="-145"/>
            </a:stretch>
          </a:blipFill>
        </p:spPr>
      </p:sp>
      <p:pic>
        <p:nvPicPr>
          <p:cNvPr id="3" name="Picture 3"/>
          <p:cNvPicPr>
            <a:picLocks noChangeAspect="1"/>
          </p:cNvPicPr>
          <p:nvPr/>
        </p:nvPicPr>
        <p:blipFill>
          <a:blip r:embed="rId3">
            <a:alphaModFix amt="8999"/>
          </a:blip>
          <a:srcRect/>
          <a:stretch>
            <a:fillRect/>
          </a:stretch>
        </p:blipFill>
        <p:spPr>
          <a:xfrm>
            <a:off x="57150" y="-4489021"/>
            <a:ext cx="18288000" cy="18288000"/>
          </a:xfrm>
          <a:prstGeom prst="rect">
            <a:avLst/>
          </a:prstGeom>
        </p:spPr>
      </p:pic>
      <p:grpSp>
        <p:nvGrpSpPr>
          <p:cNvPr id="4" name="Group 4"/>
          <p:cNvGrpSpPr/>
          <p:nvPr/>
        </p:nvGrpSpPr>
        <p:grpSpPr>
          <a:xfrm>
            <a:off x="5035605" y="8472841"/>
            <a:ext cx="8216790" cy="808917"/>
            <a:chOff x="0" y="0"/>
            <a:chExt cx="2823651" cy="277980"/>
          </a:xfrm>
        </p:grpSpPr>
        <p:sp>
          <p:nvSpPr>
            <p:cNvPr id="5" name="Freeform 5"/>
            <p:cNvSpPr/>
            <p:nvPr/>
          </p:nvSpPr>
          <p:spPr>
            <a:xfrm>
              <a:off x="0" y="0"/>
              <a:ext cx="2823651" cy="277980"/>
            </a:xfrm>
            <a:custGeom>
              <a:avLst/>
              <a:gdLst/>
              <a:ahLst/>
              <a:cxnLst/>
              <a:rect l="l" t="t" r="r" b="b"/>
              <a:pathLst>
                <a:path w="2823651" h="277980">
                  <a:moveTo>
                    <a:pt x="0" y="0"/>
                  </a:moveTo>
                  <a:lnTo>
                    <a:pt x="2823651" y="0"/>
                  </a:lnTo>
                  <a:lnTo>
                    <a:pt x="2823651" y="277980"/>
                  </a:lnTo>
                  <a:lnTo>
                    <a:pt x="0" y="277980"/>
                  </a:lnTo>
                  <a:close/>
                </a:path>
              </a:pathLst>
            </a:custGeom>
            <a:solidFill>
              <a:srgbClr val="FFFFFF"/>
            </a:solidFill>
          </p:spPr>
        </p:sp>
      </p:grpSp>
      <p:sp>
        <p:nvSpPr>
          <p:cNvPr id="6" name="TextBox 6"/>
          <p:cNvSpPr txBox="1"/>
          <p:nvPr/>
        </p:nvSpPr>
        <p:spPr>
          <a:xfrm>
            <a:off x="3729848" y="1095375"/>
            <a:ext cx="10828304" cy="539115"/>
          </a:xfrm>
          <a:prstGeom prst="rect">
            <a:avLst/>
          </a:prstGeom>
        </p:spPr>
        <p:txBody>
          <a:bodyPr lIns="0" tIns="0" rIns="0" bIns="0" rtlCol="0" anchor="t">
            <a:spAutoFit/>
          </a:bodyPr>
          <a:lstStyle/>
          <a:p>
            <a:pPr algn="ctr">
              <a:lnSpc>
                <a:spcPts val="4079"/>
              </a:lnSpc>
            </a:pPr>
            <a:r>
              <a:rPr lang="en-US" sz="3999">
                <a:solidFill>
                  <a:srgbClr val="FFFFFF"/>
                </a:solidFill>
                <a:latin typeface="TT Commons Pro Expanded"/>
              </a:rPr>
              <a:t>Robotic 595R</a:t>
            </a:r>
          </a:p>
        </p:txBody>
      </p:sp>
      <p:sp>
        <p:nvSpPr>
          <p:cNvPr id="7" name="AutoShape 7"/>
          <p:cNvSpPr/>
          <p:nvPr/>
        </p:nvSpPr>
        <p:spPr>
          <a:xfrm>
            <a:off x="5897880" y="1796172"/>
            <a:ext cx="6492240" cy="0"/>
          </a:xfrm>
          <a:prstGeom prst="line">
            <a:avLst/>
          </a:prstGeom>
          <a:ln w="28575" cap="flat">
            <a:solidFill>
              <a:srgbClr val="FFFFFF"/>
            </a:solidFill>
            <a:prstDash val="solid"/>
            <a:headEnd type="oval" w="lg" len="lg"/>
            <a:tailEnd type="oval" w="lg" len="lg"/>
          </a:ln>
        </p:spPr>
      </p:sp>
      <p:sp>
        <p:nvSpPr>
          <p:cNvPr id="8" name="Freeform 8"/>
          <p:cNvSpPr/>
          <p:nvPr/>
        </p:nvSpPr>
        <p:spPr>
          <a:xfrm flipH="1" flipV="1">
            <a:off x="12001494" y="-1504715"/>
            <a:ext cx="7083356" cy="6630351"/>
          </a:xfrm>
          <a:custGeom>
            <a:avLst/>
            <a:gdLst/>
            <a:ahLst/>
            <a:cxnLst/>
            <a:rect l="l" t="t" r="r" b="b"/>
            <a:pathLst>
              <a:path w="7083356" h="6630351">
                <a:moveTo>
                  <a:pt x="7083356" y="6630350"/>
                </a:moveTo>
                <a:lnTo>
                  <a:pt x="0" y="6630350"/>
                </a:lnTo>
                <a:lnTo>
                  <a:pt x="0" y="0"/>
                </a:lnTo>
                <a:lnTo>
                  <a:pt x="7083356" y="0"/>
                </a:lnTo>
                <a:lnTo>
                  <a:pt x="7083356" y="6630350"/>
                </a:lnTo>
                <a:close/>
              </a:path>
            </a:pathLst>
          </a:custGeom>
          <a:blipFill>
            <a:blip r:embed="rId4"/>
            <a:stretch>
              <a:fillRect/>
            </a:stretch>
          </a:blipFill>
        </p:spPr>
      </p:sp>
      <p:sp>
        <p:nvSpPr>
          <p:cNvPr id="9" name="TextBox 9"/>
          <p:cNvSpPr txBox="1"/>
          <p:nvPr/>
        </p:nvSpPr>
        <p:spPr>
          <a:xfrm>
            <a:off x="2001605" y="4243388"/>
            <a:ext cx="14284790" cy="1428750"/>
          </a:xfrm>
          <a:prstGeom prst="rect">
            <a:avLst/>
          </a:prstGeom>
        </p:spPr>
        <p:txBody>
          <a:bodyPr lIns="0" tIns="0" rIns="0" bIns="0" rtlCol="0" anchor="t">
            <a:spAutoFit/>
          </a:bodyPr>
          <a:lstStyle/>
          <a:p>
            <a:pPr algn="ctr">
              <a:lnSpc>
                <a:spcPts val="11099"/>
              </a:lnSpc>
            </a:pPr>
            <a:r>
              <a:rPr lang="en-US" sz="9999">
                <a:solidFill>
                  <a:srgbClr val="FFFFFF"/>
                </a:solidFill>
                <a:latin typeface="Saira Condensed Medium"/>
              </a:rPr>
              <a:t>TILT SENSOR INTEGRATION</a:t>
            </a:r>
          </a:p>
        </p:txBody>
      </p:sp>
      <p:sp>
        <p:nvSpPr>
          <p:cNvPr id="10" name="TextBox 10"/>
          <p:cNvSpPr txBox="1"/>
          <p:nvPr/>
        </p:nvSpPr>
        <p:spPr>
          <a:xfrm>
            <a:off x="4943733" y="8572500"/>
            <a:ext cx="8400534" cy="685800"/>
          </a:xfrm>
          <a:prstGeom prst="rect">
            <a:avLst/>
          </a:prstGeom>
        </p:spPr>
        <p:txBody>
          <a:bodyPr lIns="0" tIns="0" rIns="0" bIns="0" rtlCol="0" anchor="t">
            <a:spAutoFit/>
          </a:bodyPr>
          <a:lstStyle/>
          <a:p>
            <a:pPr algn="ctr">
              <a:lnSpc>
                <a:spcPts val="5100"/>
              </a:lnSpc>
            </a:pPr>
            <a:r>
              <a:rPr lang="en-US" sz="5000">
                <a:solidFill>
                  <a:srgbClr val="0B1B27"/>
                </a:solidFill>
                <a:latin typeface="TT Commons Pro Expanded"/>
              </a:rPr>
              <a:t>Mani Saeidi, Matt Gordon</a:t>
            </a:r>
          </a:p>
        </p:txBody>
      </p:sp>
      <p:sp>
        <p:nvSpPr>
          <p:cNvPr id="11" name="TextBox 11"/>
          <p:cNvSpPr txBox="1"/>
          <p:nvPr/>
        </p:nvSpPr>
        <p:spPr>
          <a:xfrm>
            <a:off x="4572000" y="5705475"/>
            <a:ext cx="9144000" cy="466725"/>
          </a:xfrm>
          <a:prstGeom prst="rect">
            <a:avLst/>
          </a:prstGeom>
        </p:spPr>
        <p:txBody>
          <a:bodyPr lIns="0" tIns="0" rIns="0" bIns="0" rtlCol="0" anchor="t">
            <a:spAutoFit/>
          </a:bodyPr>
          <a:lstStyle/>
          <a:p>
            <a:pPr algn="ctr">
              <a:lnSpc>
                <a:spcPts val="3600"/>
              </a:lnSpc>
            </a:pPr>
            <a:r>
              <a:rPr lang="en-US" sz="3000">
                <a:solidFill>
                  <a:srgbClr val="FFFFFF"/>
                </a:solidFill>
                <a:latin typeface="TT Commons Pro Expanded"/>
              </a:rPr>
              <a:t>OFF-ROAD APPLICATION</a:t>
            </a:r>
          </a:p>
        </p:txBody>
      </p:sp>
      <p:sp>
        <p:nvSpPr>
          <p:cNvPr id="12" name="Freeform 12"/>
          <p:cNvSpPr/>
          <p:nvPr/>
        </p:nvSpPr>
        <p:spPr>
          <a:xfrm>
            <a:off x="-1185476" y="5181125"/>
            <a:ext cx="7083356" cy="6630351"/>
          </a:xfrm>
          <a:custGeom>
            <a:avLst/>
            <a:gdLst/>
            <a:ahLst/>
            <a:cxnLst/>
            <a:rect l="l" t="t" r="r" b="b"/>
            <a:pathLst>
              <a:path w="7083356" h="6630351">
                <a:moveTo>
                  <a:pt x="0" y="0"/>
                </a:moveTo>
                <a:lnTo>
                  <a:pt x="7083356" y="0"/>
                </a:lnTo>
                <a:lnTo>
                  <a:pt x="7083356" y="6630350"/>
                </a:lnTo>
                <a:lnTo>
                  <a:pt x="0" y="6630350"/>
                </a:lnTo>
                <a:lnTo>
                  <a:pt x="0" y="0"/>
                </a:lnTo>
                <a:close/>
              </a:path>
            </a:pathLst>
          </a:custGeom>
          <a:blipFill>
            <a:blip r:embed="rId4"/>
            <a:stretch>
              <a:fillRect/>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145" b="-145"/>
            </a:stretch>
          </a:blipFill>
        </p:spPr>
        <p:txBody>
          <a:bodyPr/>
          <a:lstStyle/>
          <a:p>
            <a:endParaRPr lang="en-US" dirty="0"/>
          </a:p>
        </p:txBody>
      </p:sp>
      <p:sp>
        <p:nvSpPr>
          <p:cNvPr id="3" name="AutoShape 3"/>
          <p:cNvSpPr/>
          <p:nvPr/>
        </p:nvSpPr>
        <p:spPr>
          <a:xfrm>
            <a:off x="3794901" y="1650354"/>
            <a:ext cx="10698199" cy="23812"/>
          </a:xfrm>
          <a:prstGeom prst="line">
            <a:avLst/>
          </a:prstGeom>
          <a:ln w="47625" cap="flat">
            <a:solidFill>
              <a:srgbClr val="FFFFFF"/>
            </a:solidFill>
            <a:prstDash val="solid"/>
            <a:headEnd type="oval" w="lg" len="lg"/>
            <a:tailEnd type="oval" w="lg" len="lg"/>
          </a:ln>
        </p:spPr>
      </p:sp>
      <p:sp>
        <p:nvSpPr>
          <p:cNvPr id="4" name="Freeform 4"/>
          <p:cNvSpPr/>
          <p:nvPr/>
        </p:nvSpPr>
        <p:spPr>
          <a:xfrm>
            <a:off x="7407801" y="866446"/>
            <a:ext cx="10920064" cy="9624447"/>
          </a:xfrm>
          <a:custGeom>
            <a:avLst/>
            <a:gdLst/>
            <a:ahLst/>
            <a:cxnLst/>
            <a:rect l="l" t="t" r="r" b="b"/>
            <a:pathLst>
              <a:path w="10920064" h="9624447">
                <a:moveTo>
                  <a:pt x="0" y="0"/>
                </a:moveTo>
                <a:lnTo>
                  <a:pt x="10920065" y="0"/>
                </a:lnTo>
                <a:lnTo>
                  <a:pt x="10920065" y="9624447"/>
                </a:lnTo>
                <a:lnTo>
                  <a:pt x="0" y="9624447"/>
                </a:lnTo>
                <a:lnTo>
                  <a:pt x="0" y="0"/>
                </a:lnTo>
                <a:close/>
              </a:path>
            </a:pathLst>
          </a:custGeom>
          <a:blipFill>
            <a:blip r:embed="rId4"/>
            <a:stretch>
              <a:fillRect r="-56528"/>
            </a:stretch>
          </a:blipFill>
        </p:spPr>
      </p:sp>
      <p:sp>
        <p:nvSpPr>
          <p:cNvPr id="5" name="TextBox 5"/>
          <p:cNvSpPr txBox="1"/>
          <p:nvPr/>
        </p:nvSpPr>
        <p:spPr>
          <a:xfrm>
            <a:off x="1857585" y="296851"/>
            <a:ext cx="14572830" cy="1139190"/>
          </a:xfrm>
          <a:prstGeom prst="rect">
            <a:avLst/>
          </a:prstGeom>
        </p:spPr>
        <p:txBody>
          <a:bodyPr lIns="0" tIns="0" rIns="0" bIns="0" rtlCol="0" anchor="t">
            <a:spAutoFit/>
          </a:bodyPr>
          <a:lstStyle/>
          <a:p>
            <a:pPr algn="ctr">
              <a:lnSpc>
                <a:spcPts val="8880"/>
              </a:lnSpc>
            </a:pPr>
            <a:r>
              <a:rPr lang="en-US" sz="8000">
                <a:solidFill>
                  <a:srgbClr val="FFFFFF"/>
                </a:solidFill>
                <a:latin typeface="Saira Condensed Medium"/>
              </a:rPr>
              <a:t>Future Development</a:t>
            </a:r>
          </a:p>
        </p:txBody>
      </p:sp>
      <p:sp>
        <p:nvSpPr>
          <p:cNvPr id="6" name="TextBox 6"/>
          <p:cNvSpPr txBox="1"/>
          <p:nvPr/>
        </p:nvSpPr>
        <p:spPr>
          <a:xfrm>
            <a:off x="838200" y="3672259"/>
            <a:ext cx="10649668" cy="4616648"/>
          </a:xfrm>
          <a:prstGeom prst="rect">
            <a:avLst/>
          </a:prstGeom>
        </p:spPr>
        <p:txBody>
          <a:bodyPr lIns="0" tIns="0" rIns="0" bIns="0" rtlCol="0" anchor="t">
            <a:spAutoFit/>
          </a:bodyPr>
          <a:lstStyle/>
          <a:p>
            <a:pPr marL="885184" lvl="1" indent="-442592">
              <a:lnSpc>
                <a:spcPts val="4509"/>
              </a:lnSpc>
              <a:buFont typeface="Arial"/>
              <a:buChar char="•"/>
            </a:pPr>
            <a:r>
              <a:rPr lang="en-US" sz="4099" dirty="0">
                <a:solidFill>
                  <a:srgbClr val="FFFFFF"/>
                </a:solidFill>
                <a:latin typeface="TT Commons Pro Expanded"/>
              </a:rPr>
              <a:t>Multiple Cores</a:t>
            </a:r>
          </a:p>
          <a:p>
            <a:pPr>
              <a:lnSpc>
                <a:spcPts val="4509"/>
              </a:lnSpc>
            </a:pPr>
            <a:endParaRPr lang="en-US" sz="4099" dirty="0">
              <a:solidFill>
                <a:srgbClr val="FFFFFF"/>
              </a:solidFill>
              <a:latin typeface="TT Commons Pro Expanded"/>
            </a:endParaRPr>
          </a:p>
          <a:p>
            <a:pPr marL="885184" lvl="1" indent="-442592">
              <a:lnSpc>
                <a:spcPts val="4509"/>
              </a:lnSpc>
              <a:buFont typeface="Arial"/>
              <a:buChar char="•"/>
            </a:pPr>
            <a:r>
              <a:rPr lang="en-US" sz="4099" dirty="0" err="1">
                <a:solidFill>
                  <a:srgbClr val="FFFFFF"/>
                </a:solidFill>
                <a:latin typeface="TT Commons Pro Expanded"/>
              </a:rPr>
              <a:t>Systick</a:t>
            </a:r>
            <a:r>
              <a:rPr lang="en-US" sz="4099" dirty="0">
                <a:solidFill>
                  <a:srgbClr val="FFFFFF"/>
                </a:solidFill>
                <a:latin typeface="TT Commons Pro Expanded"/>
              </a:rPr>
              <a:t> Counter to Fix Flickering</a:t>
            </a:r>
          </a:p>
          <a:p>
            <a:pPr>
              <a:lnSpc>
                <a:spcPts val="4509"/>
              </a:lnSpc>
            </a:pPr>
            <a:endParaRPr lang="en-US" sz="4099" dirty="0">
              <a:solidFill>
                <a:srgbClr val="FFFFFF"/>
              </a:solidFill>
              <a:latin typeface="TT Commons Pro Expanded"/>
            </a:endParaRPr>
          </a:p>
          <a:p>
            <a:pPr marL="885184" lvl="1" indent="-442592">
              <a:lnSpc>
                <a:spcPts val="4509"/>
              </a:lnSpc>
              <a:buFont typeface="Arial"/>
              <a:buChar char="•"/>
            </a:pPr>
            <a:r>
              <a:rPr lang="en-US" sz="4099" dirty="0">
                <a:solidFill>
                  <a:srgbClr val="FFFFFF"/>
                </a:solidFill>
                <a:latin typeface="TT Commons Pro Expanded"/>
              </a:rPr>
              <a:t>Automatic Terrain Tracking </a:t>
            </a:r>
          </a:p>
          <a:p>
            <a:pPr>
              <a:lnSpc>
                <a:spcPts val="4509"/>
              </a:lnSpc>
            </a:pPr>
            <a:endParaRPr lang="en-US" sz="4099" dirty="0">
              <a:solidFill>
                <a:srgbClr val="FFFFFF"/>
              </a:solidFill>
              <a:latin typeface="TT Commons Pro Expanded"/>
            </a:endParaRPr>
          </a:p>
          <a:p>
            <a:pPr marL="885184" lvl="1" indent="-442592">
              <a:lnSpc>
                <a:spcPts val="4509"/>
              </a:lnSpc>
              <a:buFont typeface="Arial"/>
              <a:buChar char="•"/>
            </a:pPr>
            <a:r>
              <a:rPr lang="en-US" sz="4099" dirty="0">
                <a:solidFill>
                  <a:srgbClr val="FFFFFF"/>
                </a:solidFill>
                <a:latin typeface="TT Commons Pro Expanded"/>
              </a:rPr>
              <a:t>AI Crawl Control</a:t>
            </a:r>
          </a:p>
          <a:p>
            <a:pPr>
              <a:lnSpc>
                <a:spcPts val="4509"/>
              </a:lnSpc>
            </a:pPr>
            <a:endParaRPr lang="en-US" sz="4099" dirty="0">
              <a:solidFill>
                <a:srgbClr val="FFFFFF"/>
              </a:solidFill>
              <a:latin typeface="TT Commons Pro Expanded"/>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45" b="-145"/>
            </a:stretch>
          </a:blipFill>
        </p:spPr>
      </p:sp>
      <p:sp>
        <p:nvSpPr>
          <p:cNvPr id="3" name="AutoShape 3"/>
          <p:cNvSpPr/>
          <p:nvPr/>
        </p:nvSpPr>
        <p:spPr>
          <a:xfrm>
            <a:off x="3839560" y="9637330"/>
            <a:ext cx="10698199" cy="23812"/>
          </a:xfrm>
          <a:prstGeom prst="line">
            <a:avLst/>
          </a:prstGeom>
          <a:ln w="47625" cap="flat">
            <a:solidFill>
              <a:srgbClr val="FFFFFF"/>
            </a:solidFill>
            <a:prstDash val="solid"/>
            <a:headEnd type="oval" w="lg" len="lg"/>
            <a:tailEnd type="oval" w="lg" len="lg"/>
          </a:ln>
        </p:spPr>
      </p:sp>
      <p:sp>
        <p:nvSpPr>
          <p:cNvPr id="4" name="Freeform 4"/>
          <p:cNvSpPr/>
          <p:nvPr/>
        </p:nvSpPr>
        <p:spPr>
          <a:xfrm>
            <a:off x="1028700" y="2664507"/>
            <a:ext cx="7049492" cy="6528594"/>
          </a:xfrm>
          <a:custGeom>
            <a:avLst/>
            <a:gdLst/>
            <a:ahLst/>
            <a:cxnLst/>
            <a:rect l="l" t="t" r="r" b="b"/>
            <a:pathLst>
              <a:path w="7049492" h="6528594">
                <a:moveTo>
                  <a:pt x="0" y="0"/>
                </a:moveTo>
                <a:lnTo>
                  <a:pt x="7049492" y="0"/>
                </a:lnTo>
                <a:lnTo>
                  <a:pt x="7049492" y="6528594"/>
                </a:lnTo>
                <a:lnTo>
                  <a:pt x="0" y="6528594"/>
                </a:lnTo>
                <a:lnTo>
                  <a:pt x="0" y="0"/>
                </a:lnTo>
                <a:close/>
              </a:path>
            </a:pathLst>
          </a:custGeom>
          <a:blipFill>
            <a:blip r:embed="rId3"/>
            <a:stretch>
              <a:fillRect/>
            </a:stretch>
          </a:blipFill>
        </p:spPr>
      </p:sp>
      <p:sp>
        <p:nvSpPr>
          <p:cNvPr id="5" name="Freeform 5"/>
          <p:cNvSpPr/>
          <p:nvPr/>
        </p:nvSpPr>
        <p:spPr>
          <a:xfrm>
            <a:off x="9485594" y="2664507"/>
            <a:ext cx="7133093" cy="6528594"/>
          </a:xfrm>
          <a:custGeom>
            <a:avLst/>
            <a:gdLst/>
            <a:ahLst/>
            <a:cxnLst/>
            <a:rect l="l" t="t" r="r" b="b"/>
            <a:pathLst>
              <a:path w="7133093" h="6528594">
                <a:moveTo>
                  <a:pt x="0" y="0"/>
                </a:moveTo>
                <a:lnTo>
                  <a:pt x="7133093" y="0"/>
                </a:lnTo>
                <a:lnTo>
                  <a:pt x="7133093" y="6528594"/>
                </a:lnTo>
                <a:lnTo>
                  <a:pt x="0" y="6528594"/>
                </a:lnTo>
                <a:lnTo>
                  <a:pt x="0" y="0"/>
                </a:lnTo>
                <a:close/>
              </a:path>
            </a:pathLst>
          </a:custGeom>
          <a:blipFill>
            <a:blip r:embed="rId4"/>
            <a:stretch>
              <a:fillRect/>
            </a:stretch>
          </a:blipFill>
        </p:spPr>
      </p:sp>
      <p:sp>
        <p:nvSpPr>
          <p:cNvPr id="6" name="TextBox 6"/>
          <p:cNvSpPr txBox="1"/>
          <p:nvPr/>
        </p:nvSpPr>
        <p:spPr>
          <a:xfrm>
            <a:off x="1857585" y="1104900"/>
            <a:ext cx="14572830" cy="1139190"/>
          </a:xfrm>
          <a:prstGeom prst="rect">
            <a:avLst/>
          </a:prstGeom>
        </p:spPr>
        <p:txBody>
          <a:bodyPr lIns="0" tIns="0" rIns="0" bIns="0" rtlCol="0" anchor="t">
            <a:spAutoFit/>
          </a:bodyPr>
          <a:lstStyle/>
          <a:p>
            <a:pPr algn="ctr">
              <a:lnSpc>
                <a:spcPts val="8880"/>
              </a:lnSpc>
            </a:pPr>
            <a:r>
              <a:rPr lang="en-US" sz="8000">
                <a:solidFill>
                  <a:srgbClr val="FFFFFF"/>
                </a:solidFill>
                <a:latin typeface="Saira Condensed Medium"/>
              </a:rPr>
              <a:t>Sources</a:t>
            </a: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45" b="-145"/>
            </a:stretch>
          </a:blipFill>
        </p:spPr>
      </p:sp>
      <p:pic>
        <p:nvPicPr>
          <p:cNvPr id="3" name="Picture 3"/>
          <p:cNvPicPr>
            <a:picLocks noChangeAspect="1"/>
          </p:cNvPicPr>
          <p:nvPr/>
        </p:nvPicPr>
        <p:blipFill>
          <a:blip r:embed="rId3">
            <a:alphaModFix amt="59000"/>
          </a:blip>
          <a:srcRect/>
          <a:stretch>
            <a:fillRect/>
          </a:stretch>
        </p:blipFill>
        <p:spPr>
          <a:xfrm>
            <a:off x="-28575" y="0"/>
            <a:ext cx="18288000" cy="18288000"/>
          </a:xfrm>
          <a:prstGeom prst="rect">
            <a:avLst/>
          </a:prstGeom>
        </p:spPr>
      </p:pic>
      <p:sp>
        <p:nvSpPr>
          <p:cNvPr id="4" name="TextBox 4"/>
          <p:cNvSpPr txBox="1"/>
          <p:nvPr/>
        </p:nvSpPr>
        <p:spPr>
          <a:xfrm>
            <a:off x="2852433" y="1837392"/>
            <a:ext cx="12583134" cy="5327143"/>
          </a:xfrm>
          <a:prstGeom prst="rect">
            <a:avLst/>
          </a:prstGeom>
        </p:spPr>
        <p:txBody>
          <a:bodyPr lIns="0" tIns="0" rIns="0" bIns="0" rtlCol="0" anchor="t">
            <a:spAutoFit/>
          </a:bodyPr>
          <a:lstStyle/>
          <a:p>
            <a:pPr algn="ctr">
              <a:lnSpc>
                <a:spcPts val="10434"/>
              </a:lnSpc>
            </a:pPr>
            <a:r>
              <a:rPr lang="en-US" sz="9400">
                <a:solidFill>
                  <a:srgbClr val="FFFFFF"/>
                </a:solidFill>
                <a:latin typeface="Saira Condensed Medium"/>
              </a:rPr>
              <a:t>Unlike these presentations,</a:t>
            </a:r>
          </a:p>
          <a:p>
            <a:pPr algn="ctr">
              <a:lnSpc>
                <a:spcPts val="10434"/>
              </a:lnSpc>
            </a:pPr>
            <a:r>
              <a:rPr lang="en-US" sz="9400">
                <a:solidFill>
                  <a:srgbClr val="FFFFFF"/>
                </a:solidFill>
                <a:latin typeface="Saira Condensed Medium"/>
              </a:rPr>
              <a:t>our inclinometer will keep you level-headed.</a:t>
            </a:r>
          </a:p>
          <a:p>
            <a:pPr algn="ctr">
              <a:lnSpc>
                <a:spcPts val="10434"/>
              </a:lnSpc>
            </a:pPr>
            <a:endParaRPr lang="en-US" sz="9400">
              <a:solidFill>
                <a:srgbClr val="FFFFFF"/>
              </a:solidFill>
              <a:latin typeface="Saira Condensed Medium"/>
            </a:endParaRPr>
          </a:p>
        </p:txBody>
      </p:sp>
      <p:grpSp>
        <p:nvGrpSpPr>
          <p:cNvPr id="5" name="Group 5"/>
          <p:cNvGrpSpPr/>
          <p:nvPr/>
        </p:nvGrpSpPr>
        <p:grpSpPr>
          <a:xfrm>
            <a:off x="6731271" y="225551"/>
            <a:ext cx="4550776" cy="803149"/>
            <a:chOff x="0" y="0"/>
            <a:chExt cx="1660135" cy="292991"/>
          </a:xfrm>
        </p:grpSpPr>
        <p:sp>
          <p:nvSpPr>
            <p:cNvPr id="6" name="Freeform 6"/>
            <p:cNvSpPr/>
            <p:nvPr/>
          </p:nvSpPr>
          <p:spPr>
            <a:xfrm>
              <a:off x="0" y="0"/>
              <a:ext cx="1660135" cy="292991"/>
            </a:xfrm>
            <a:custGeom>
              <a:avLst/>
              <a:gdLst/>
              <a:ahLst/>
              <a:cxnLst/>
              <a:rect l="l" t="t" r="r" b="b"/>
              <a:pathLst>
                <a:path w="1660135" h="292991">
                  <a:moveTo>
                    <a:pt x="0" y="0"/>
                  </a:moveTo>
                  <a:lnTo>
                    <a:pt x="1660135" y="0"/>
                  </a:lnTo>
                  <a:lnTo>
                    <a:pt x="1660135" y="292991"/>
                  </a:lnTo>
                  <a:lnTo>
                    <a:pt x="0" y="292991"/>
                  </a:lnTo>
                  <a:close/>
                </a:path>
              </a:pathLst>
            </a:custGeom>
            <a:solidFill>
              <a:srgbClr val="FFFFFF"/>
            </a:solidFill>
          </p:spPr>
        </p:sp>
      </p:grpSp>
      <p:grpSp>
        <p:nvGrpSpPr>
          <p:cNvPr id="7" name="Group 7"/>
          <p:cNvGrpSpPr/>
          <p:nvPr/>
        </p:nvGrpSpPr>
        <p:grpSpPr>
          <a:xfrm>
            <a:off x="5435302" y="5862786"/>
            <a:ext cx="2565145" cy="2565145"/>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9" name="TextBox 9"/>
            <p:cNvSpPr txBox="1"/>
            <p:nvPr/>
          </p:nvSpPr>
          <p:spPr>
            <a:xfrm>
              <a:off x="76200" y="114300"/>
              <a:ext cx="660400" cy="622300"/>
            </a:xfrm>
            <a:prstGeom prst="rect">
              <a:avLst/>
            </a:prstGeom>
          </p:spPr>
          <p:txBody>
            <a:bodyPr lIns="50800" tIns="50800" rIns="50800" bIns="50800" rtlCol="0" anchor="ctr"/>
            <a:lstStyle/>
            <a:p>
              <a:pPr algn="ctr">
                <a:lnSpc>
                  <a:spcPts val="2346"/>
                </a:lnSpc>
              </a:pPr>
              <a:endParaRPr/>
            </a:p>
          </p:txBody>
        </p:sp>
      </p:grpSp>
      <p:grpSp>
        <p:nvGrpSpPr>
          <p:cNvPr id="10" name="Group 10"/>
          <p:cNvGrpSpPr>
            <a:grpSpLocks noChangeAspect="1"/>
          </p:cNvGrpSpPr>
          <p:nvPr/>
        </p:nvGrpSpPr>
        <p:grpSpPr>
          <a:xfrm>
            <a:off x="5449094" y="5876589"/>
            <a:ext cx="2551352" cy="2551342"/>
            <a:chOff x="0" y="0"/>
            <a:chExt cx="6350000" cy="6349975"/>
          </a:xfrm>
        </p:grpSpPr>
        <p:sp>
          <p:nvSpPr>
            <p:cNvPr id="11" name="Freeform 11"/>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4"/>
              <a:stretch>
                <a:fillRect/>
              </a:stretch>
            </a:blipFill>
          </p:spPr>
        </p:sp>
      </p:grpSp>
      <p:grpSp>
        <p:nvGrpSpPr>
          <p:cNvPr id="12" name="Group 12"/>
          <p:cNvGrpSpPr/>
          <p:nvPr/>
        </p:nvGrpSpPr>
        <p:grpSpPr>
          <a:xfrm>
            <a:off x="10012871" y="5858449"/>
            <a:ext cx="2565145" cy="2565145"/>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FFFFF"/>
            </a:solidFill>
          </p:spPr>
        </p:sp>
        <p:sp>
          <p:nvSpPr>
            <p:cNvPr id="14" name="TextBox 14"/>
            <p:cNvSpPr txBox="1"/>
            <p:nvPr/>
          </p:nvSpPr>
          <p:spPr>
            <a:xfrm>
              <a:off x="76200" y="114300"/>
              <a:ext cx="660400" cy="622300"/>
            </a:xfrm>
            <a:prstGeom prst="rect">
              <a:avLst/>
            </a:prstGeom>
          </p:spPr>
          <p:txBody>
            <a:bodyPr lIns="50800" tIns="50800" rIns="50800" bIns="50800" rtlCol="0" anchor="ctr"/>
            <a:lstStyle/>
            <a:p>
              <a:pPr algn="ctr">
                <a:lnSpc>
                  <a:spcPts val="2346"/>
                </a:lnSpc>
              </a:pPr>
              <a:endParaRPr/>
            </a:p>
          </p:txBody>
        </p:sp>
      </p:grpSp>
      <p:grpSp>
        <p:nvGrpSpPr>
          <p:cNvPr id="15" name="Group 15"/>
          <p:cNvGrpSpPr>
            <a:grpSpLocks noChangeAspect="1"/>
          </p:cNvGrpSpPr>
          <p:nvPr/>
        </p:nvGrpSpPr>
        <p:grpSpPr>
          <a:xfrm>
            <a:off x="10025612" y="5894709"/>
            <a:ext cx="2539663" cy="2539653"/>
            <a:chOff x="0" y="0"/>
            <a:chExt cx="6350000" cy="6349975"/>
          </a:xfrm>
        </p:grpSpPr>
        <p:sp>
          <p:nvSpPr>
            <p:cNvPr id="16" name="Freeform 16"/>
            <p:cNvSpPr/>
            <p:nvPr/>
          </p:nvSpPr>
          <p:spPr>
            <a:xfrm>
              <a:off x="0" y="0"/>
              <a:ext cx="6350000" cy="6349974"/>
            </a:xfrm>
            <a:custGeom>
              <a:avLst/>
              <a:gdLst/>
              <a:ahLst/>
              <a:cxnLst/>
              <a:rect l="l" t="t" r="r" b="b"/>
              <a:pathLst>
                <a:path w="6350000" h="6349974">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5"/>
              <a:stretch>
                <a:fillRect t="-4686" b="-17005"/>
              </a:stretch>
            </a:blipFill>
          </p:spPr>
        </p:sp>
      </p:grpSp>
      <p:sp>
        <p:nvSpPr>
          <p:cNvPr id="17" name="Freeform 17"/>
          <p:cNvSpPr/>
          <p:nvPr/>
        </p:nvSpPr>
        <p:spPr>
          <a:xfrm flipH="1">
            <a:off x="12168293" y="4704185"/>
            <a:ext cx="7083356" cy="6630351"/>
          </a:xfrm>
          <a:custGeom>
            <a:avLst/>
            <a:gdLst/>
            <a:ahLst/>
            <a:cxnLst/>
            <a:rect l="l" t="t" r="r" b="b"/>
            <a:pathLst>
              <a:path w="7083356" h="6630351">
                <a:moveTo>
                  <a:pt x="7083356" y="0"/>
                </a:moveTo>
                <a:lnTo>
                  <a:pt x="0" y="0"/>
                </a:lnTo>
                <a:lnTo>
                  <a:pt x="0" y="6630351"/>
                </a:lnTo>
                <a:lnTo>
                  <a:pt x="7083356" y="6630351"/>
                </a:lnTo>
                <a:lnTo>
                  <a:pt x="7083356" y="0"/>
                </a:lnTo>
                <a:close/>
              </a:path>
            </a:pathLst>
          </a:custGeom>
          <a:blipFill>
            <a:blip r:embed="rId6"/>
            <a:stretch>
              <a:fillRect/>
            </a:stretch>
          </a:blipFill>
        </p:spPr>
      </p:sp>
      <p:sp>
        <p:nvSpPr>
          <p:cNvPr id="18" name="Freeform 18"/>
          <p:cNvSpPr/>
          <p:nvPr/>
        </p:nvSpPr>
        <p:spPr>
          <a:xfrm>
            <a:off x="-998298" y="4894755"/>
            <a:ext cx="7083356" cy="6630351"/>
          </a:xfrm>
          <a:custGeom>
            <a:avLst/>
            <a:gdLst/>
            <a:ahLst/>
            <a:cxnLst/>
            <a:rect l="l" t="t" r="r" b="b"/>
            <a:pathLst>
              <a:path w="7083356" h="6630351">
                <a:moveTo>
                  <a:pt x="0" y="0"/>
                </a:moveTo>
                <a:lnTo>
                  <a:pt x="7083356" y="0"/>
                </a:lnTo>
                <a:lnTo>
                  <a:pt x="7083356" y="6630350"/>
                </a:lnTo>
                <a:lnTo>
                  <a:pt x="0" y="6630350"/>
                </a:lnTo>
                <a:lnTo>
                  <a:pt x="0" y="0"/>
                </a:lnTo>
                <a:close/>
              </a:path>
            </a:pathLst>
          </a:custGeom>
          <a:blipFill>
            <a:blip r:embed="rId6"/>
            <a:stretch>
              <a:fillRect/>
            </a:stretch>
          </a:blipFill>
        </p:spPr>
      </p:sp>
      <p:sp>
        <p:nvSpPr>
          <p:cNvPr id="19" name="TextBox 19"/>
          <p:cNvSpPr txBox="1"/>
          <p:nvPr/>
        </p:nvSpPr>
        <p:spPr>
          <a:xfrm>
            <a:off x="3422877" y="8650143"/>
            <a:ext cx="6589994" cy="685800"/>
          </a:xfrm>
          <a:prstGeom prst="rect">
            <a:avLst/>
          </a:prstGeom>
        </p:spPr>
        <p:txBody>
          <a:bodyPr lIns="0" tIns="0" rIns="0" bIns="0" rtlCol="0" anchor="t">
            <a:spAutoFit/>
          </a:bodyPr>
          <a:lstStyle/>
          <a:p>
            <a:pPr algn="ctr">
              <a:lnSpc>
                <a:spcPts val="5100"/>
              </a:lnSpc>
            </a:pPr>
            <a:r>
              <a:rPr lang="en-US" sz="5000">
                <a:solidFill>
                  <a:srgbClr val="FFFFFF"/>
                </a:solidFill>
                <a:latin typeface="Saira Condensed Medium"/>
              </a:rPr>
              <a:t>Mani Saeidi</a:t>
            </a:r>
          </a:p>
        </p:txBody>
      </p:sp>
      <p:sp>
        <p:nvSpPr>
          <p:cNvPr id="20" name="TextBox 20"/>
          <p:cNvSpPr txBox="1"/>
          <p:nvPr/>
        </p:nvSpPr>
        <p:spPr>
          <a:xfrm>
            <a:off x="8000447" y="8650143"/>
            <a:ext cx="6589994" cy="685800"/>
          </a:xfrm>
          <a:prstGeom prst="rect">
            <a:avLst/>
          </a:prstGeom>
        </p:spPr>
        <p:txBody>
          <a:bodyPr lIns="0" tIns="0" rIns="0" bIns="0" rtlCol="0" anchor="t">
            <a:spAutoFit/>
          </a:bodyPr>
          <a:lstStyle/>
          <a:p>
            <a:pPr algn="ctr">
              <a:lnSpc>
                <a:spcPts val="5100"/>
              </a:lnSpc>
            </a:pPr>
            <a:r>
              <a:rPr lang="en-US" sz="5000">
                <a:solidFill>
                  <a:srgbClr val="FFFFFF"/>
                </a:solidFill>
                <a:latin typeface="Saira Condensed Medium"/>
              </a:rPr>
              <a:t>Matthew Gordon</a:t>
            </a:r>
          </a:p>
        </p:txBody>
      </p:sp>
      <p:sp>
        <p:nvSpPr>
          <p:cNvPr id="21" name="TextBox 21"/>
          <p:cNvSpPr txBox="1"/>
          <p:nvPr/>
        </p:nvSpPr>
        <p:spPr>
          <a:xfrm>
            <a:off x="6731271" y="284226"/>
            <a:ext cx="4550776" cy="723900"/>
          </a:xfrm>
          <a:prstGeom prst="rect">
            <a:avLst/>
          </a:prstGeom>
        </p:spPr>
        <p:txBody>
          <a:bodyPr lIns="0" tIns="0" rIns="0" bIns="0" rtlCol="0" anchor="t">
            <a:spAutoFit/>
          </a:bodyPr>
          <a:lstStyle/>
          <a:p>
            <a:pPr algn="ctr">
              <a:lnSpc>
                <a:spcPts val="5550"/>
              </a:lnSpc>
            </a:pPr>
            <a:r>
              <a:rPr lang="en-US" sz="5000" spc="500">
                <a:solidFill>
                  <a:srgbClr val="0B1B27"/>
                </a:solidFill>
                <a:latin typeface="Saira Condensed Medium"/>
              </a:rPr>
              <a:t>MATTI GAEIDI</a:t>
            </a:r>
          </a:p>
        </p:txBody>
      </p:sp>
      <p:sp>
        <p:nvSpPr>
          <p:cNvPr id="22" name="TextBox 22"/>
          <p:cNvSpPr txBox="1"/>
          <p:nvPr/>
        </p:nvSpPr>
        <p:spPr>
          <a:xfrm>
            <a:off x="6978652" y="1203647"/>
            <a:ext cx="4056013" cy="638810"/>
          </a:xfrm>
          <a:prstGeom prst="rect">
            <a:avLst/>
          </a:prstGeom>
        </p:spPr>
        <p:txBody>
          <a:bodyPr lIns="0" tIns="0" rIns="0" bIns="0" rtlCol="0" anchor="t">
            <a:spAutoFit/>
          </a:bodyPr>
          <a:lstStyle/>
          <a:p>
            <a:pPr algn="ctr">
              <a:lnSpc>
                <a:spcPts val="2530"/>
              </a:lnSpc>
            </a:pPr>
            <a:r>
              <a:rPr lang="en-US" sz="2300">
                <a:solidFill>
                  <a:srgbClr val="FFFFFF"/>
                </a:solidFill>
                <a:latin typeface="TT Commons Pro Expanded"/>
              </a:rPr>
              <a:t>Conquer Terrain with Ease, </a:t>
            </a:r>
          </a:p>
          <a:p>
            <a:pPr algn="ctr">
              <a:lnSpc>
                <a:spcPts val="2530"/>
              </a:lnSpc>
              <a:spcBef>
                <a:spcPct val="0"/>
              </a:spcBef>
            </a:pPr>
            <a:r>
              <a:rPr lang="en-US" sz="2300">
                <a:solidFill>
                  <a:srgbClr val="FFFFFF"/>
                </a:solidFill>
                <a:latin typeface="TT Commons Pro Expanded"/>
              </a:rPr>
              <a:t>Anywhere That You Please!</a:t>
            </a:r>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45" b="-145"/>
            </a:stretch>
          </a:blipFill>
        </p:spPr>
      </p:sp>
      <p:sp>
        <p:nvSpPr>
          <p:cNvPr id="3" name="AutoShape 3"/>
          <p:cNvSpPr/>
          <p:nvPr/>
        </p:nvSpPr>
        <p:spPr>
          <a:xfrm>
            <a:off x="6037451" y="1502105"/>
            <a:ext cx="5709146" cy="23812"/>
          </a:xfrm>
          <a:prstGeom prst="line">
            <a:avLst/>
          </a:prstGeom>
          <a:ln w="47625" cap="flat">
            <a:solidFill>
              <a:srgbClr val="FFFFFF"/>
            </a:solidFill>
            <a:prstDash val="solid"/>
            <a:headEnd type="oval" w="lg" len="lg"/>
            <a:tailEnd type="oval" w="lg" len="lg"/>
          </a:ln>
        </p:spPr>
      </p:sp>
      <p:pic>
        <p:nvPicPr>
          <p:cNvPr id="4" name="Picture 4"/>
          <p:cNvPicPr>
            <a:picLocks noChangeAspect="1"/>
          </p:cNvPicPr>
          <p:nvPr/>
        </p:nvPicPr>
        <p:blipFill>
          <a:blip r:embed="rId3">
            <a:alphaModFix amt="9999"/>
          </a:blip>
          <a:srcRect/>
          <a:stretch>
            <a:fillRect/>
          </a:stretch>
        </p:blipFill>
        <p:spPr>
          <a:xfrm rot="5400000">
            <a:off x="591396" y="-15719"/>
            <a:ext cx="11757628" cy="11789066"/>
          </a:xfrm>
          <a:prstGeom prst="rect">
            <a:avLst/>
          </a:prstGeom>
        </p:spPr>
      </p:pic>
      <p:sp>
        <p:nvSpPr>
          <p:cNvPr id="5" name="Freeform 5"/>
          <p:cNvSpPr/>
          <p:nvPr/>
        </p:nvSpPr>
        <p:spPr>
          <a:xfrm>
            <a:off x="575677" y="1810340"/>
            <a:ext cx="11898582" cy="7250237"/>
          </a:xfrm>
          <a:custGeom>
            <a:avLst/>
            <a:gdLst/>
            <a:ahLst/>
            <a:cxnLst/>
            <a:rect l="l" t="t" r="r" b="b"/>
            <a:pathLst>
              <a:path w="11898582" h="7250237">
                <a:moveTo>
                  <a:pt x="0" y="0"/>
                </a:moveTo>
                <a:lnTo>
                  <a:pt x="11898582" y="0"/>
                </a:lnTo>
                <a:lnTo>
                  <a:pt x="11898582" y="7250237"/>
                </a:lnTo>
                <a:lnTo>
                  <a:pt x="0" y="7250237"/>
                </a:lnTo>
                <a:lnTo>
                  <a:pt x="0" y="0"/>
                </a:lnTo>
                <a:close/>
              </a:path>
            </a:pathLst>
          </a:custGeom>
          <a:blipFill>
            <a:blip r:embed="rId4"/>
            <a:stretch>
              <a:fillRect t="-37936" b="-26176"/>
            </a:stretch>
          </a:blipFill>
        </p:spPr>
      </p:sp>
      <p:sp>
        <p:nvSpPr>
          <p:cNvPr id="6" name="TextBox 6"/>
          <p:cNvSpPr txBox="1"/>
          <p:nvPr/>
        </p:nvSpPr>
        <p:spPr>
          <a:xfrm>
            <a:off x="6470210" y="339103"/>
            <a:ext cx="4843627" cy="1139190"/>
          </a:xfrm>
          <a:prstGeom prst="rect">
            <a:avLst/>
          </a:prstGeom>
        </p:spPr>
        <p:txBody>
          <a:bodyPr lIns="0" tIns="0" rIns="0" bIns="0" rtlCol="0" anchor="t">
            <a:spAutoFit/>
          </a:bodyPr>
          <a:lstStyle/>
          <a:p>
            <a:pPr algn="ctr">
              <a:lnSpc>
                <a:spcPts val="8880"/>
              </a:lnSpc>
            </a:pPr>
            <a:r>
              <a:rPr lang="en-US" sz="8000">
                <a:solidFill>
                  <a:srgbClr val="FFFFFF"/>
                </a:solidFill>
                <a:latin typeface="Saira Condensed Medium"/>
              </a:rPr>
              <a:t>The Mission </a:t>
            </a:r>
          </a:p>
        </p:txBody>
      </p:sp>
      <p:sp>
        <p:nvSpPr>
          <p:cNvPr id="7" name="TextBox 7"/>
          <p:cNvSpPr txBox="1"/>
          <p:nvPr/>
        </p:nvSpPr>
        <p:spPr>
          <a:xfrm>
            <a:off x="12390650" y="2796546"/>
            <a:ext cx="5165234" cy="4684383"/>
          </a:xfrm>
          <a:prstGeom prst="rect">
            <a:avLst/>
          </a:prstGeom>
        </p:spPr>
        <p:txBody>
          <a:bodyPr lIns="0" tIns="0" rIns="0" bIns="0" rtlCol="0" anchor="t">
            <a:spAutoFit/>
          </a:bodyPr>
          <a:lstStyle/>
          <a:p>
            <a:pPr algn="just">
              <a:lnSpc>
                <a:spcPts val="5258"/>
              </a:lnSpc>
            </a:pPr>
            <a:endParaRPr/>
          </a:p>
          <a:p>
            <a:pPr algn="just">
              <a:lnSpc>
                <a:spcPts val="5258"/>
              </a:lnSpc>
            </a:pPr>
            <a:r>
              <a:rPr lang="en-US" sz="4382">
                <a:solidFill>
                  <a:srgbClr val="FFFFFF"/>
                </a:solidFill>
                <a:latin typeface="TT Commons Pro Expanded"/>
              </a:rPr>
              <a:t>   Features:</a:t>
            </a:r>
          </a:p>
          <a:p>
            <a:pPr marL="946102" lvl="1" indent="-473051" algn="just">
              <a:lnSpc>
                <a:spcPts val="5258"/>
              </a:lnSpc>
              <a:buFont typeface="Arial"/>
              <a:buChar char="•"/>
            </a:pPr>
            <a:r>
              <a:rPr lang="en-US" sz="4382">
                <a:solidFill>
                  <a:srgbClr val="FFFFFF"/>
                </a:solidFill>
                <a:latin typeface="TT Commons Pro Expanded"/>
              </a:rPr>
              <a:t>Tilt Sensors</a:t>
            </a:r>
          </a:p>
          <a:p>
            <a:pPr marL="946102" lvl="1" indent="-473051" algn="just">
              <a:lnSpc>
                <a:spcPts val="5258"/>
              </a:lnSpc>
              <a:buFont typeface="Arial"/>
              <a:buChar char="•"/>
            </a:pPr>
            <a:r>
              <a:rPr lang="en-US" sz="4382">
                <a:solidFill>
                  <a:srgbClr val="FFFFFF"/>
                </a:solidFill>
                <a:latin typeface="TT Commons Pro Expanded"/>
              </a:rPr>
              <a:t>Warning LEDS.</a:t>
            </a:r>
          </a:p>
          <a:p>
            <a:pPr marL="946102" lvl="1" indent="-473051" algn="just">
              <a:lnSpc>
                <a:spcPts val="5258"/>
              </a:lnSpc>
              <a:buFont typeface="Arial"/>
              <a:buChar char="•"/>
            </a:pPr>
            <a:r>
              <a:rPr lang="en-US" sz="4382">
                <a:solidFill>
                  <a:srgbClr val="FFFFFF"/>
                </a:solidFill>
                <a:latin typeface="TT Commons Pro Expanded"/>
              </a:rPr>
              <a:t>Alternative Routes.</a:t>
            </a:r>
          </a:p>
          <a:p>
            <a:pPr algn="just">
              <a:lnSpc>
                <a:spcPts val="5258"/>
              </a:lnSpc>
            </a:pPr>
            <a:endParaRPr lang="en-US" sz="4382">
              <a:solidFill>
                <a:srgbClr val="FFFFFF"/>
              </a:solidFill>
              <a:latin typeface="TT Commons Pro Expanded"/>
            </a:endParaRP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145" b="-145"/>
            </a:stretch>
          </a:blipFill>
        </p:spPr>
      </p:sp>
      <p:sp>
        <p:nvSpPr>
          <p:cNvPr id="3" name="AutoShape 3"/>
          <p:cNvSpPr/>
          <p:nvPr/>
        </p:nvSpPr>
        <p:spPr>
          <a:xfrm>
            <a:off x="3794901" y="1707504"/>
            <a:ext cx="10698199" cy="23812"/>
          </a:xfrm>
          <a:prstGeom prst="line">
            <a:avLst/>
          </a:prstGeom>
          <a:ln w="47625" cap="flat">
            <a:solidFill>
              <a:srgbClr val="FFFFFF"/>
            </a:solidFill>
            <a:prstDash val="solid"/>
            <a:headEnd type="oval" w="lg" len="lg"/>
            <a:tailEnd type="oval" w="lg" len="lg"/>
          </a:ln>
        </p:spPr>
      </p:sp>
      <p:sp>
        <p:nvSpPr>
          <p:cNvPr id="4" name="Freeform 4"/>
          <p:cNvSpPr/>
          <p:nvPr/>
        </p:nvSpPr>
        <p:spPr>
          <a:xfrm>
            <a:off x="6721917" y="6318251"/>
            <a:ext cx="4742825" cy="3559174"/>
          </a:xfrm>
          <a:custGeom>
            <a:avLst/>
            <a:gdLst/>
            <a:ahLst/>
            <a:cxnLst/>
            <a:rect l="l" t="t" r="r" b="b"/>
            <a:pathLst>
              <a:path w="4742825" h="3559174">
                <a:moveTo>
                  <a:pt x="0" y="0"/>
                </a:moveTo>
                <a:lnTo>
                  <a:pt x="4742825" y="0"/>
                </a:lnTo>
                <a:lnTo>
                  <a:pt x="4742825" y="3559174"/>
                </a:lnTo>
                <a:lnTo>
                  <a:pt x="0" y="3559174"/>
                </a:lnTo>
                <a:lnTo>
                  <a:pt x="0" y="0"/>
                </a:lnTo>
                <a:close/>
              </a:path>
            </a:pathLst>
          </a:custGeom>
          <a:blipFill>
            <a:blip r:embed="rId3"/>
            <a:stretch>
              <a:fillRect/>
            </a:stretch>
          </a:blipFill>
        </p:spPr>
      </p:sp>
      <p:sp>
        <p:nvSpPr>
          <p:cNvPr id="5" name="Freeform 5"/>
          <p:cNvSpPr/>
          <p:nvPr/>
        </p:nvSpPr>
        <p:spPr>
          <a:xfrm>
            <a:off x="410082" y="6318251"/>
            <a:ext cx="6311835" cy="3559174"/>
          </a:xfrm>
          <a:custGeom>
            <a:avLst/>
            <a:gdLst/>
            <a:ahLst/>
            <a:cxnLst/>
            <a:rect l="l" t="t" r="r" b="b"/>
            <a:pathLst>
              <a:path w="6311835" h="3559174">
                <a:moveTo>
                  <a:pt x="0" y="0"/>
                </a:moveTo>
                <a:lnTo>
                  <a:pt x="6311835" y="0"/>
                </a:lnTo>
                <a:lnTo>
                  <a:pt x="6311835" y="3559174"/>
                </a:lnTo>
                <a:lnTo>
                  <a:pt x="0" y="3559174"/>
                </a:lnTo>
                <a:lnTo>
                  <a:pt x="0" y="0"/>
                </a:lnTo>
                <a:close/>
              </a:path>
            </a:pathLst>
          </a:custGeom>
          <a:blipFill>
            <a:blip r:embed="rId4"/>
            <a:stretch>
              <a:fillRect/>
            </a:stretch>
          </a:blipFill>
        </p:spPr>
      </p:sp>
      <p:sp>
        <p:nvSpPr>
          <p:cNvPr id="6" name="Freeform 6"/>
          <p:cNvSpPr/>
          <p:nvPr/>
        </p:nvSpPr>
        <p:spPr>
          <a:xfrm>
            <a:off x="11464742" y="6318251"/>
            <a:ext cx="6311835" cy="3549414"/>
          </a:xfrm>
          <a:custGeom>
            <a:avLst/>
            <a:gdLst/>
            <a:ahLst/>
            <a:cxnLst/>
            <a:rect l="l" t="t" r="r" b="b"/>
            <a:pathLst>
              <a:path w="6311835" h="3549414">
                <a:moveTo>
                  <a:pt x="0" y="0"/>
                </a:moveTo>
                <a:lnTo>
                  <a:pt x="6311835" y="0"/>
                </a:lnTo>
                <a:lnTo>
                  <a:pt x="6311835" y="3549414"/>
                </a:lnTo>
                <a:lnTo>
                  <a:pt x="0" y="3549414"/>
                </a:lnTo>
                <a:lnTo>
                  <a:pt x="0" y="0"/>
                </a:lnTo>
                <a:close/>
              </a:path>
            </a:pathLst>
          </a:custGeom>
          <a:blipFill>
            <a:blip r:embed="rId5"/>
            <a:stretch>
              <a:fillRect/>
            </a:stretch>
          </a:blipFill>
        </p:spPr>
      </p:sp>
      <p:sp>
        <p:nvSpPr>
          <p:cNvPr id="7" name="TextBox 7"/>
          <p:cNvSpPr txBox="1"/>
          <p:nvPr/>
        </p:nvSpPr>
        <p:spPr>
          <a:xfrm>
            <a:off x="1857585" y="497205"/>
            <a:ext cx="14572830" cy="1139190"/>
          </a:xfrm>
          <a:prstGeom prst="rect">
            <a:avLst/>
          </a:prstGeom>
        </p:spPr>
        <p:txBody>
          <a:bodyPr lIns="0" tIns="0" rIns="0" bIns="0" rtlCol="0" anchor="t">
            <a:spAutoFit/>
          </a:bodyPr>
          <a:lstStyle/>
          <a:p>
            <a:pPr algn="ctr">
              <a:lnSpc>
                <a:spcPts val="8880"/>
              </a:lnSpc>
            </a:pPr>
            <a:r>
              <a:rPr lang="en-US" sz="8000">
                <a:solidFill>
                  <a:srgbClr val="FFFFFF"/>
                </a:solidFill>
                <a:latin typeface="Saira Condensed Medium"/>
              </a:rPr>
              <a:t>Off-road Background</a:t>
            </a:r>
          </a:p>
        </p:txBody>
      </p:sp>
      <p:sp>
        <p:nvSpPr>
          <p:cNvPr id="8" name="TextBox 8"/>
          <p:cNvSpPr txBox="1"/>
          <p:nvPr/>
        </p:nvSpPr>
        <p:spPr>
          <a:xfrm>
            <a:off x="978030" y="2146464"/>
            <a:ext cx="16230600" cy="3179445"/>
          </a:xfrm>
          <a:prstGeom prst="rect">
            <a:avLst/>
          </a:prstGeom>
        </p:spPr>
        <p:txBody>
          <a:bodyPr lIns="0" tIns="0" rIns="0" bIns="0" rtlCol="0" anchor="t">
            <a:spAutoFit/>
          </a:bodyPr>
          <a:lstStyle/>
          <a:p>
            <a:pPr marL="906774" lvl="1" indent="-453387" algn="just">
              <a:lnSpc>
                <a:spcPts val="4619"/>
              </a:lnSpc>
              <a:buFont typeface="Arial"/>
              <a:buChar char="•"/>
            </a:pPr>
            <a:r>
              <a:rPr lang="en-US" sz="4199">
                <a:solidFill>
                  <a:srgbClr val="FFFFFF"/>
                </a:solidFill>
                <a:latin typeface="TT Commons Pro Expanded"/>
              </a:rPr>
              <a:t>Used in 4x4 vehicles for many years for off-road driving.</a:t>
            </a:r>
          </a:p>
          <a:p>
            <a:pPr algn="just">
              <a:lnSpc>
                <a:spcPts val="4619"/>
              </a:lnSpc>
            </a:pPr>
            <a:endParaRPr lang="en-US" sz="4199">
              <a:solidFill>
                <a:srgbClr val="FFFFFF"/>
              </a:solidFill>
              <a:latin typeface="TT Commons Pro Expanded"/>
            </a:endParaRPr>
          </a:p>
          <a:p>
            <a:pPr marL="906774" lvl="1" indent="-453387">
              <a:lnSpc>
                <a:spcPts val="4619"/>
              </a:lnSpc>
              <a:buFont typeface="Arial"/>
              <a:buChar char="•"/>
            </a:pPr>
            <a:r>
              <a:rPr lang="en-US" sz="4199">
                <a:solidFill>
                  <a:srgbClr val="FFFFFF"/>
                </a:solidFill>
                <a:latin typeface="TT Commons Pro Expanded"/>
              </a:rPr>
              <a:t>Simple bubble level mounted on the dashboard, providing a basic indication of the vehicle's inclination.</a:t>
            </a:r>
          </a:p>
          <a:p>
            <a:pPr algn="just">
              <a:lnSpc>
                <a:spcPts val="3300"/>
              </a:lnSpc>
            </a:pPr>
            <a:endParaRPr lang="en-US" sz="4199">
              <a:solidFill>
                <a:srgbClr val="FFFFFF"/>
              </a:solidFill>
              <a:latin typeface="TT Commons Pro Expanded"/>
            </a:endParaRPr>
          </a:p>
          <a:p>
            <a:pPr algn="just">
              <a:lnSpc>
                <a:spcPts val="3300"/>
              </a:lnSpc>
            </a:pPr>
            <a:endParaRPr lang="en-US" sz="4199">
              <a:solidFill>
                <a:srgbClr val="FFFFFF"/>
              </a:solidFill>
              <a:latin typeface="TT Commons Pro Expanded"/>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145" b="-145"/>
            </a:stretch>
          </a:blipFill>
        </p:spPr>
      </p:sp>
      <p:sp>
        <p:nvSpPr>
          <p:cNvPr id="3" name="AutoShape 3"/>
          <p:cNvSpPr/>
          <p:nvPr/>
        </p:nvSpPr>
        <p:spPr>
          <a:xfrm>
            <a:off x="4122071" y="2220278"/>
            <a:ext cx="9336213" cy="0"/>
          </a:xfrm>
          <a:prstGeom prst="line">
            <a:avLst/>
          </a:prstGeom>
          <a:ln w="47625" cap="flat">
            <a:solidFill>
              <a:srgbClr val="FFFFFF"/>
            </a:solidFill>
            <a:prstDash val="solid"/>
            <a:headEnd type="oval" w="lg" len="lg"/>
            <a:tailEnd type="oval" w="lg" len="lg"/>
          </a:ln>
        </p:spPr>
      </p:sp>
      <p:sp>
        <p:nvSpPr>
          <p:cNvPr id="4" name="Freeform 4"/>
          <p:cNvSpPr/>
          <p:nvPr/>
        </p:nvSpPr>
        <p:spPr>
          <a:xfrm>
            <a:off x="9595860" y="3027384"/>
            <a:ext cx="6348348" cy="4232232"/>
          </a:xfrm>
          <a:custGeom>
            <a:avLst/>
            <a:gdLst/>
            <a:ahLst/>
            <a:cxnLst/>
            <a:rect l="l" t="t" r="r" b="b"/>
            <a:pathLst>
              <a:path w="6348348" h="4232232">
                <a:moveTo>
                  <a:pt x="0" y="0"/>
                </a:moveTo>
                <a:lnTo>
                  <a:pt x="6348348" y="0"/>
                </a:lnTo>
                <a:lnTo>
                  <a:pt x="6348348" y="4232232"/>
                </a:lnTo>
                <a:lnTo>
                  <a:pt x="0" y="4232232"/>
                </a:lnTo>
                <a:lnTo>
                  <a:pt x="0" y="0"/>
                </a:lnTo>
                <a:close/>
              </a:path>
            </a:pathLst>
          </a:custGeom>
          <a:blipFill>
            <a:blip r:embed="rId4"/>
            <a:stretch>
              <a:fillRect/>
            </a:stretch>
          </a:blipFill>
        </p:spPr>
      </p:sp>
      <p:sp>
        <p:nvSpPr>
          <p:cNvPr id="5" name="Freeform 5"/>
          <p:cNvSpPr/>
          <p:nvPr/>
        </p:nvSpPr>
        <p:spPr>
          <a:xfrm>
            <a:off x="1765607" y="2912213"/>
            <a:ext cx="5581659" cy="4041121"/>
          </a:xfrm>
          <a:custGeom>
            <a:avLst/>
            <a:gdLst/>
            <a:ahLst/>
            <a:cxnLst/>
            <a:rect l="l" t="t" r="r" b="b"/>
            <a:pathLst>
              <a:path w="5581659" h="4041121">
                <a:moveTo>
                  <a:pt x="0" y="0"/>
                </a:moveTo>
                <a:lnTo>
                  <a:pt x="5581660" y="0"/>
                </a:lnTo>
                <a:lnTo>
                  <a:pt x="5581660" y="4041121"/>
                </a:lnTo>
                <a:lnTo>
                  <a:pt x="0" y="4041121"/>
                </a:lnTo>
                <a:lnTo>
                  <a:pt x="0" y="0"/>
                </a:lnTo>
                <a:close/>
              </a:path>
            </a:pathLst>
          </a:custGeom>
          <a:blipFill>
            <a:blip r:embed="rId5"/>
            <a:stretch>
              <a:fillRect/>
            </a:stretch>
          </a:blipFill>
        </p:spPr>
      </p:sp>
      <p:sp>
        <p:nvSpPr>
          <p:cNvPr id="6" name="TextBox 6"/>
          <p:cNvSpPr txBox="1"/>
          <p:nvPr/>
        </p:nvSpPr>
        <p:spPr>
          <a:xfrm>
            <a:off x="4384635" y="878216"/>
            <a:ext cx="8811085" cy="1139190"/>
          </a:xfrm>
          <a:prstGeom prst="rect">
            <a:avLst/>
          </a:prstGeom>
        </p:spPr>
        <p:txBody>
          <a:bodyPr lIns="0" tIns="0" rIns="0" bIns="0" rtlCol="0" anchor="t">
            <a:spAutoFit/>
          </a:bodyPr>
          <a:lstStyle/>
          <a:p>
            <a:pPr algn="ctr">
              <a:lnSpc>
                <a:spcPts val="8880"/>
              </a:lnSpc>
            </a:pPr>
            <a:r>
              <a:rPr lang="en-US" sz="8000">
                <a:solidFill>
                  <a:srgbClr val="FFFFFF"/>
                </a:solidFill>
                <a:latin typeface="Saira Condensed Medium"/>
              </a:rPr>
              <a:t>Essential Components</a:t>
            </a:r>
          </a:p>
        </p:txBody>
      </p:sp>
      <p:sp>
        <p:nvSpPr>
          <p:cNvPr id="7" name="TextBox 7"/>
          <p:cNvSpPr txBox="1"/>
          <p:nvPr/>
        </p:nvSpPr>
        <p:spPr>
          <a:xfrm>
            <a:off x="1765607" y="7134920"/>
            <a:ext cx="5534489" cy="466725"/>
          </a:xfrm>
          <a:prstGeom prst="rect">
            <a:avLst/>
          </a:prstGeom>
        </p:spPr>
        <p:txBody>
          <a:bodyPr lIns="0" tIns="0" rIns="0" bIns="0" rtlCol="0" anchor="t">
            <a:spAutoFit/>
          </a:bodyPr>
          <a:lstStyle/>
          <a:p>
            <a:pPr algn="ctr">
              <a:lnSpc>
                <a:spcPts val="3600"/>
              </a:lnSpc>
            </a:pPr>
            <a:r>
              <a:rPr lang="en-US" sz="3000">
                <a:solidFill>
                  <a:srgbClr val="FFFFFF"/>
                </a:solidFill>
                <a:latin typeface="TT Commons Pro Expanded"/>
              </a:rPr>
              <a:t>MSP432 on TI Robotics Kit</a:t>
            </a:r>
          </a:p>
        </p:txBody>
      </p:sp>
      <p:sp>
        <p:nvSpPr>
          <p:cNvPr id="8" name="TextBox 8"/>
          <p:cNvSpPr txBox="1"/>
          <p:nvPr/>
        </p:nvSpPr>
        <p:spPr>
          <a:xfrm>
            <a:off x="10969584" y="6906320"/>
            <a:ext cx="4226695" cy="923925"/>
          </a:xfrm>
          <a:prstGeom prst="rect">
            <a:avLst/>
          </a:prstGeom>
        </p:spPr>
        <p:txBody>
          <a:bodyPr lIns="0" tIns="0" rIns="0" bIns="0" rtlCol="0" anchor="t">
            <a:spAutoFit/>
          </a:bodyPr>
          <a:lstStyle/>
          <a:p>
            <a:pPr algn="ctr">
              <a:lnSpc>
                <a:spcPts val="3600"/>
              </a:lnSpc>
            </a:pPr>
            <a:r>
              <a:rPr lang="en-US" sz="3000">
                <a:solidFill>
                  <a:srgbClr val="FFFFFF"/>
                </a:solidFill>
                <a:latin typeface="TT Commons Pro Expanded"/>
              </a:rPr>
              <a:t>Tilt Sensor </a:t>
            </a:r>
          </a:p>
          <a:p>
            <a:pPr algn="ctr">
              <a:lnSpc>
                <a:spcPts val="3600"/>
              </a:lnSpc>
            </a:pPr>
            <a:r>
              <a:rPr lang="en-US" sz="3000">
                <a:solidFill>
                  <a:srgbClr val="FFFFFF"/>
                </a:solidFill>
                <a:latin typeface="TT Commons Pro Expanded"/>
              </a:rPr>
              <a:t>Sensitivity Pots</a:t>
            </a:r>
          </a:p>
        </p:txBody>
      </p:sp>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145" b="-145"/>
            </a:stretch>
          </a:blipFill>
        </p:spPr>
      </p:sp>
      <p:sp>
        <p:nvSpPr>
          <p:cNvPr id="3" name="AutoShape 3"/>
          <p:cNvSpPr/>
          <p:nvPr/>
        </p:nvSpPr>
        <p:spPr>
          <a:xfrm>
            <a:off x="3794901" y="1650354"/>
            <a:ext cx="10698199" cy="23812"/>
          </a:xfrm>
          <a:prstGeom prst="line">
            <a:avLst/>
          </a:prstGeom>
          <a:ln w="47625" cap="flat">
            <a:solidFill>
              <a:srgbClr val="FFFFFF"/>
            </a:solidFill>
            <a:prstDash val="solid"/>
            <a:headEnd type="oval" w="lg" len="lg"/>
            <a:tailEnd type="oval" w="lg" len="lg"/>
          </a:ln>
        </p:spPr>
      </p:sp>
      <p:sp>
        <p:nvSpPr>
          <p:cNvPr id="4" name="TextBox 4"/>
          <p:cNvSpPr txBox="1"/>
          <p:nvPr/>
        </p:nvSpPr>
        <p:spPr>
          <a:xfrm>
            <a:off x="1857585" y="296851"/>
            <a:ext cx="14572830" cy="1139190"/>
          </a:xfrm>
          <a:prstGeom prst="rect">
            <a:avLst/>
          </a:prstGeom>
        </p:spPr>
        <p:txBody>
          <a:bodyPr lIns="0" tIns="0" rIns="0" bIns="0" rtlCol="0" anchor="t">
            <a:spAutoFit/>
          </a:bodyPr>
          <a:lstStyle/>
          <a:p>
            <a:pPr algn="ctr">
              <a:lnSpc>
                <a:spcPts val="8880"/>
              </a:lnSpc>
            </a:pPr>
            <a:r>
              <a:rPr lang="en-US" sz="8000">
                <a:solidFill>
                  <a:srgbClr val="FFFFFF"/>
                </a:solidFill>
                <a:latin typeface="Saira Condensed Medium"/>
              </a:rPr>
              <a:t>Plans</a:t>
            </a:r>
          </a:p>
        </p:txBody>
      </p:sp>
      <p:sp>
        <p:nvSpPr>
          <p:cNvPr id="5" name="TextBox 5"/>
          <p:cNvSpPr txBox="1"/>
          <p:nvPr/>
        </p:nvSpPr>
        <p:spPr>
          <a:xfrm>
            <a:off x="1028700" y="2872741"/>
            <a:ext cx="16230600" cy="4598669"/>
          </a:xfrm>
          <a:prstGeom prst="rect">
            <a:avLst/>
          </a:prstGeom>
        </p:spPr>
        <p:txBody>
          <a:bodyPr lIns="0" tIns="0" rIns="0" bIns="0" rtlCol="0" anchor="t">
            <a:spAutoFit/>
          </a:bodyPr>
          <a:lstStyle/>
          <a:p>
            <a:pPr marL="1424921" lvl="1" indent="-712460" algn="just">
              <a:lnSpc>
                <a:spcPts val="7259"/>
              </a:lnSpc>
              <a:buFont typeface="Arial"/>
              <a:buChar char="•"/>
            </a:pPr>
            <a:r>
              <a:rPr lang="en-US" sz="6599">
                <a:solidFill>
                  <a:srgbClr val="FFFFFF"/>
                </a:solidFill>
                <a:latin typeface="TT Commons Pro Expanded"/>
              </a:rPr>
              <a:t>Original Plan: GPIO with Interrupts</a:t>
            </a:r>
          </a:p>
          <a:p>
            <a:pPr algn="just">
              <a:lnSpc>
                <a:spcPts val="7259"/>
              </a:lnSpc>
            </a:pPr>
            <a:endParaRPr lang="en-US" sz="6599">
              <a:solidFill>
                <a:srgbClr val="FFFFFF"/>
              </a:solidFill>
              <a:latin typeface="TT Commons Pro Expanded"/>
            </a:endParaRPr>
          </a:p>
          <a:p>
            <a:pPr algn="just">
              <a:lnSpc>
                <a:spcPts val="7259"/>
              </a:lnSpc>
            </a:pPr>
            <a:endParaRPr lang="en-US" sz="6599">
              <a:solidFill>
                <a:srgbClr val="FFFFFF"/>
              </a:solidFill>
              <a:latin typeface="TT Commons Pro Expanded"/>
            </a:endParaRPr>
          </a:p>
          <a:p>
            <a:pPr algn="just">
              <a:lnSpc>
                <a:spcPts val="7259"/>
              </a:lnSpc>
            </a:pPr>
            <a:endParaRPr lang="en-US" sz="6599">
              <a:solidFill>
                <a:srgbClr val="FFFFFF"/>
              </a:solidFill>
              <a:latin typeface="TT Commons Pro Expanded"/>
            </a:endParaRPr>
          </a:p>
          <a:p>
            <a:pPr marL="1424921" lvl="1" indent="-712460" algn="just">
              <a:lnSpc>
                <a:spcPts val="7259"/>
              </a:lnSpc>
              <a:buFont typeface="Arial"/>
              <a:buChar char="•"/>
            </a:pPr>
            <a:r>
              <a:rPr lang="en-US" sz="6599">
                <a:solidFill>
                  <a:srgbClr val="FFFFFF"/>
                </a:solidFill>
                <a:latin typeface="TT Commons Pro Expanded"/>
              </a:rPr>
              <a:t>Change in Plan: GPIO with Polling</a:t>
            </a:r>
          </a:p>
        </p:txBody>
      </p: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810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145" b="-145"/>
            </a:stretch>
          </a:blipFill>
        </p:spPr>
      </p:sp>
      <p:sp>
        <p:nvSpPr>
          <p:cNvPr id="3" name="AutoShape 3"/>
          <p:cNvSpPr/>
          <p:nvPr/>
        </p:nvSpPr>
        <p:spPr>
          <a:xfrm>
            <a:off x="3794901" y="1650354"/>
            <a:ext cx="10698199" cy="23812"/>
          </a:xfrm>
          <a:prstGeom prst="line">
            <a:avLst/>
          </a:prstGeom>
          <a:ln w="47625" cap="flat">
            <a:solidFill>
              <a:srgbClr val="FFFFFF"/>
            </a:solidFill>
            <a:prstDash val="solid"/>
            <a:headEnd type="oval" w="lg" len="lg"/>
            <a:tailEnd type="oval" w="lg" len="lg"/>
          </a:ln>
        </p:spPr>
      </p:sp>
      <p:sp>
        <p:nvSpPr>
          <p:cNvPr id="4" name="Freeform 4"/>
          <p:cNvSpPr/>
          <p:nvPr/>
        </p:nvSpPr>
        <p:spPr>
          <a:xfrm>
            <a:off x="8862655" y="2997175"/>
            <a:ext cx="7194864" cy="6119617"/>
          </a:xfrm>
          <a:custGeom>
            <a:avLst/>
            <a:gdLst/>
            <a:ahLst/>
            <a:cxnLst/>
            <a:rect l="l" t="t" r="r" b="b"/>
            <a:pathLst>
              <a:path w="7194864" h="6119617">
                <a:moveTo>
                  <a:pt x="0" y="0"/>
                </a:moveTo>
                <a:lnTo>
                  <a:pt x="7194864" y="0"/>
                </a:lnTo>
                <a:lnTo>
                  <a:pt x="7194864" y="6119617"/>
                </a:lnTo>
                <a:lnTo>
                  <a:pt x="0" y="6119617"/>
                </a:lnTo>
                <a:lnTo>
                  <a:pt x="0" y="0"/>
                </a:lnTo>
                <a:close/>
              </a:path>
            </a:pathLst>
          </a:custGeom>
          <a:blipFill>
            <a:blip r:embed="rId4"/>
            <a:stretch>
              <a:fillRect/>
            </a:stretch>
          </a:blipFill>
        </p:spPr>
      </p:sp>
      <p:sp>
        <p:nvSpPr>
          <p:cNvPr id="5" name="TextBox 5"/>
          <p:cNvSpPr txBox="1"/>
          <p:nvPr/>
        </p:nvSpPr>
        <p:spPr>
          <a:xfrm>
            <a:off x="1857585" y="296851"/>
            <a:ext cx="14572830" cy="1139190"/>
          </a:xfrm>
          <a:prstGeom prst="rect">
            <a:avLst/>
          </a:prstGeom>
        </p:spPr>
        <p:txBody>
          <a:bodyPr lIns="0" tIns="0" rIns="0" bIns="0" rtlCol="0" anchor="t">
            <a:spAutoFit/>
          </a:bodyPr>
          <a:lstStyle/>
          <a:p>
            <a:pPr algn="ctr">
              <a:lnSpc>
                <a:spcPts val="8880"/>
              </a:lnSpc>
            </a:pPr>
            <a:r>
              <a:rPr lang="en-US" sz="8000">
                <a:solidFill>
                  <a:srgbClr val="FFFFFF"/>
                </a:solidFill>
                <a:latin typeface="Saira Condensed Medium"/>
              </a:rPr>
              <a:t>Program Implementation</a:t>
            </a:r>
          </a:p>
        </p:txBody>
      </p:sp>
      <p:grpSp>
        <p:nvGrpSpPr>
          <p:cNvPr id="6" name="Group 6"/>
          <p:cNvGrpSpPr/>
          <p:nvPr/>
        </p:nvGrpSpPr>
        <p:grpSpPr>
          <a:xfrm>
            <a:off x="1409352" y="3823887"/>
            <a:ext cx="6574753" cy="3986613"/>
            <a:chOff x="0" y="-57261"/>
            <a:chExt cx="8766337" cy="5315484"/>
          </a:xfrm>
        </p:grpSpPr>
        <p:sp>
          <p:nvSpPr>
            <p:cNvPr id="7" name="TextBox 7"/>
            <p:cNvSpPr txBox="1"/>
            <p:nvPr/>
          </p:nvSpPr>
          <p:spPr>
            <a:xfrm>
              <a:off x="0" y="-57261"/>
              <a:ext cx="8766337" cy="5315484"/>
            </a:xfrm>
            <a:prstGeom prst="rect">
              <a:avLst/>
            </a:prstGeom>
          </p:spPr>
          <p:txBody>
            <a:bodyPr lIns="0" tIns="0" rIns="0" bIns="0" rtlCol="0" anchor="t">
              <a:spAutoFit/>
            </a:bodyPr>
            <a:lstStyle/>
            <a:p>
              <a:pPr algn="r">
                <a:lnSpc>
                  <a:spcPts val="3953"/>
                </a:lnSpc>
              </a:pPr>
              <a:r>
                <a:rPr lang="en-US" sz="3594" dirty="0">
                  <a:solidFill>
                    <a:srgbClr val="FFFFFF"/>
                  </a:solidFill>
                  <a:latin typeface="TT Commons Pro Expanded"/>
                </a:rPr>
                <a:t>GPIO Pins Utilized on Robot: </a:t>
              </a:r>
            </a:p>
            <a:p>
              <a:pPr algn="r">
                <a:lnSpc>
                  <a:spcPts val="3953"/>
                </a:lnSpc>
              </a:pPr>
              <a:r>
                <a:rPr lang="en-US" sz="3594" dirty="0">
                  <a:solidFill>
                    <a:srgbClr val="FFFFFF"/>
                  </a:solidFill>
                  <a:latin typeface="TT Commons Pro Expanded"/>
                </a:rPr>
                <a:t>P4.0, P4.2, P4.4 &amp; P4.5</a:t>
              </a:r>
            </a:p>
            <a:p>
              <a:pPr algn="r">
                <a:lnSpc>
                  <a:spcPts val="3953"/>
                </a:lnSpc>
              </a:pPr>
              <a:endParaRPr lang="en-US" sz="3594" dirty="0">
                <a:solidFill>
                  <a:srgbClr val="FFFFFF"/>
                </a:solidFill>
                <a:latin typeface="TT Commons Pro Expanded"/>
              </a:endParaRPr>
            </a:p>
            <a:p>
              <a:pPr algn="r">
                <a:lnSpc>
                  <a:spcPts val="3953"/>
                </a:lnSpc>
              </a:pPr>
              <a:r>
                <a:rPr lang="en-US" sz="3594" dirty="0">
                  <a:solidFill>
                    <a:srgbClr val="FFFFFF"/>
                  </a:solidFill>
                  <a:latin typeface="TT Commons Pro Expanded"/>
                </a:rPr>
                <a:t>P4.0 =  0x01</a:t>
              </a:r>
            </a:p>
            <a:p>
              <a:pPr algn="r">
                <a:lnSpc>
                  <a:spcPts val="3953"/>
                </a:lnSpc>
              </a:pPr>
              <a:r>
                <a:rPr lang="en-US" sz="3594" dirty="0">
                  <a:solidFill>
                    <a:srgbClr val="FFFFFF"/>
                  </a:solidFill>
                  <a:latin typeface="TT Commons Pro Expanded"/>
                </a:rPr>
                <a:t> P4.2 = 0x04</a:t>
              </a:r>
            </a:p>
            <a:p>
              <a:pPr algn="r">
                <a:lnSpc>
                  <a:spcPts val="3953"/>
                </a:lnSpc>
              </a:pPr>
              <a:r>
                <a:rPr lang="en-US" sz="3594" dirty="0">
                  <a:solidFill>
                    <a:srgbClr val="FFFFFF"/>
                  </a:solidFill>
                  <a:latin typeface="TT Commons Pro Expanded"/>
                </a:rPr>
                <a:t>P4.4 =  0x10</a:t>
              </a:r>
            </a:p>
            <a:p>
              <a:pPr algn="r">
                <a:lnSpc>
                  <a:spcPts val="3953"/>
                </a:lnSpc>
              </a:pPr>
              <a:r>
                <a:rPr lang="en-US" sz="3594" dirty="0">
                  <a:solidFill>
                    <a:srgbClr val="FFFFFF"/>
                  </a:solidFill>
                  <a:latin typeface="TT Commons Pro Expanded"/>
                </a:rPr>
                <a:t>  P4.5 = 0x20</a:t>
              </a:r>
            </a:p>
            <a:p>
              <a:pPr algn="r">
                <a:lnSpc>
                  <a:spcPts val="3953"/>
                </a:lnSpc>
              </a:pPr>
              <a:r>
                <a:rPr lang="en-US" sz="3594" dirty="0">
                  <a:solidFill>
                    <a:srgbClr val="FFFFFF"/>
                  </a:solidFill>
                  <a:latin typeface="TT Commons Pro Expanded"/>
                </a:rPr>
                <a:t> = 0x35</a:t>
              </a:r>
            </a:p>
          </p:txBody>
        </p:sp>
        <p:sp>
          <p:nvSpPr>
            <p:cNvPr id="8" name="TextBox 8"/>
            <p:cNvSpPr txBox="1"/>
            <p:nvPr/>
          </p:nvSpPr>
          <p:spPr>
            <a:xfrm>
              <a:off x="3781109" y="4022146"/>
              <a:ext cx="4985228" cy="692684"/>
            </a:xfrm>
            <a:prstGeom prst="rect">
              <a:avLst/>
            </a:prstGeom>
          </p:spPr>
          <p:txBody>
            <a:bodyPr lIns="0" tIns="0" rIns="0" bIns="0" rtlCol="0" anchor="t">
              <a:spAutoFit/>
            </a:bodyPr>
            <a:lstStyle/>
            <a:p>
              <a:pPr algn="r">
                <a:lnSpc>
                  <a:spcPts val="3953"/>
                </a:lnSpc>
              </a:pPr>
              <a:r>
                <a:rPr lang="en-US" sz="3594">
                  <a:solidFill>
                    <a:srgbClr val="FFFFFF"/>
                  </a:solidFill>
                  <a:latin typeface="TT Commons Pro Expanded"/>
                </a:rPr>
                <a:t>+__________________</a:t>
              </a:r>
            </a:p>
          </p:txBody>
        </p:sp>
      </p:grpSp>
      <p:sp>
        <p:nvSpPr>
          <p:cNvPr id="9" name="AutoShape 9"/>
          <p:cNvSpPr/>
          <p:nvPr/>
        </p:nvSpPr>
        <p:spPr>
          <a:xfrm flipV="1">
            <a:off x="8538522" y="2367169"/>
            <a:ext cx="0" cy="6891131"/>
          </a:xfrm>
          <a:prstGeom prst="line">
            <a:avLst/>
          </a:prstGeom>
          <a:ln w="38100" cap="flat">
            <a:solidFill>
              <a:srgbClr val="FFFFFF">
                <a:alpha val="27843"/>
              </a:srgbClr>
            </a:solidFill>
            <a:prstDash val="solid"/>
            <a:headEnd type="none" w="sm" len="sm"/>
            <a:tailEnd type="none" w="sm" len="sm"/>
          </a:ln>
        </p:spPr>
      </p: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145" b="-145"/>
            </a:stretch>
          </a:blipFill>
        </p:spPr>
      </p:sp>
      <p:sp>
        <p:nvSpPr>
          <p:cNvPr id="3" name="AutoShape 3"/>
          <p:cNvSpPr/>
          <p:nvPr/>
        </p:nvSpPr>
        <p:spPr>
          <a:xfrm>
            <a:off x="3794901" y="1650354"/>
            <a:ext cx="10698199" cy="23812"/>
          </a:xfrm>
          <a:prstGeom prst="line">
            <a:avLst/>
          </a:prstGeom>
          <a:ln w="47625" cap="flat">
            <a:solidFill>
              <a:srgbClr val="FFFFFF"/>
            </a:solidFill>
            <a:prstDash val="solid"/>
            <a:headEnd type="oval" w="lg" len="lg"/>
            <a:tailEnd type="oval" w="lg" len="lg"/>
          </a:ln>
        </p:spPr>
      </p:sp>
      <p:sp>
        <p:nvSpPr>
          <p:cNvPr id="4" name="Freeform 4"/>
          <p:cNvSpPr/>
          <p:nvPr/>
        </p:nvSpPr>
        <p:spPr>
          <a:xfrm>
            <a:off x="2174654" y="1888479"/>
            <a:ext cx="8040173" cy="7833608"/>
          </a:xfrm>
          <a:custGeom>
            <a:avLst/>
            <a:gdLst/>
            <a:ahLst/>
            <a:cxnLst/>
            <a:rect l="l" t="t" r="r" b="b"/>
            <a:pathLst>
              <a:path w="8040173" h="7833608">
                <a:moveTo>
                  <a:pt x="0" y="0"/>
                </a:moveTo>
                <a:lnTo>
                  <a:pt x="8040174" y="0"/>
                </a:lnTo>
                <a:lnTo>
                  <a:pt x="8040174" y="7833607"/>
                </a:lnTo>
                <a:lnTo>
                  <a:pt x="0" y="7833607"/>
                </a:lnTo>
                <a:lnTo>
                  <a:pt x="0" y="0"/>
                </a:lnTo>
                <a:close/>
              </a:path>
            </a:pathLst>
          </a:custGeom>
          <a:blipFill>
            <a:blip r:embed="rId4"/>
            <a:stretch>
              <a:fillRect/>
            </a:stretch>
          </a:blipFill>
        </p:spPr>
      </p:sp>
      <p:sp>
        <p:nvSpPr>
          <p:cNvPr id="5" name="Freeform 5"/>
          <p:cNvSpPr/>
          <p:nvPr/>
        </p:nvSpPr>
        <p:spPr>
          <a:xfrm>
            <a:off x="10445052" y="1888479"/>
            <a:ext cx="5731839" cy="5673557"/>
          </a:xfrm>
          <a:custGeom>
            <a:avLst/>
            <a:gdLst/>
            <a:ahLst/>
            <a:cxnLst/>
            <a:rect l="l" t="t" r="r" b="b"/>
            <a:pathLst>
              <a:path w="5731839" h="5673557">
                <a:moveTo>
                  <a:pt x="0" y="0"/>
                </a:moveTo>
                <a:lnTo>
                  <a:pt x="5731839" y="0"/>
                </a:lnTo>
                <a:lnTo>
                  <a:pt x="5731839" y="5673557"/>
                </a:lnTo>
                <a:lnTo>
                  <a:pt x="0" y="5673557"/>
                </a:lnTo>
                <a:lnTo>
                  <a:pt x="0" y="0"/>
                </a:lnTo>
                <a:close/>
              </a:path>
            </a:pathLst>
          </a:custGeom>
          <a:blipFill>
            <a:blip r:embed="rId5"/>
            <a:stretch>
              <a:fillRect l="-10455" r="-2940"/>
            </a:stretch>
          </a:blipFill>
        </p:spPr>
      </p:sp>
      <p:sp>
        <p:nvSpPr>
          <p:cNvPr id="6" name="TextBox 6"/>
          <p:cNvSpPr txBox="1"/>
          <p:nvPr/>
        </p:nvSpPr>
        <p:spPr>
          <a:xfrm>
            <a:off x="1857585" y="296851"/>
            <a:ext cx="14572830" cy="1139190"/>
          </a:xfrm>
          <a:prstGeom prst="rect">
            <a:avLst/>
          </a:prstGeom>
        </p:spPr>
        <p:txBody>
          <a:bodyPr lIns="0" tIns="0" rIns="0" bIns="0" rtlCol="0" anchor="t">
            <a:spAutoFit/>
          </a:bodyPr>
          <a:lstStyle/>
          <a:p>
            <a:pPr algn="ctr">
              <a:lnSpc>
                <a:spcPts val="8880"/>
              </a:lnSpc>
            </a:pPr>
            <a:r>
              <a:rPr lang="en-US" sz="8000">
                <a:solidFill>
                  <a:srgbClr val="FFFFFF"/>
                </a:solidFill>
                <a:latin typeface="Saira Condensed Medium"/>
              </a:rPr>
              <a:t>Program Implementation</a:t>
            </a:r>
          </a:p>
        </p:txBody>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145" b="-145"/>
            </a:stretch>
          </a:blipFill>
        </p:spPr>
      </p:sp>
      <p:sp>
        <p:nvSpPr>
          <p:cNvPr id="4" name="TextBox 4"/>
          <p:cNvSpPr txBox="1"/>
          <p:nvPr/>
        </p:nvSpPr>
        <p:spPr>
          <a:xfrm>
            <a:off x="3530634" y="292758"/>
            <a:ext cx="10828304" cy="1139190"/>
          </a:xfrm>
          <a:prstGeom prst="rect">
            <a:avLst/>
          </a:prstGeom>
        </p:spPr>
        <p:txBody>
          <a:bodyPr lIns="0" tIns="0" rIns="0" bIns="0" rtlCol="0" anchor="t">
            <a:spAutoFit/>
          </a:bodyPr>
          <a:lstStyle/>
          <a:p>
            <a:pPr algn="ctr">
              <a:lnSpc>
                <a:spcPts val="8880"/>
              </a:lnSpc>
            </a:pPr>
            <a:r>
              <a:rPr lang="en-US" sz="8000">
                <a:solidFill>
                  <a:srgbClr val="FFFFFF"/>
                </a:solidFill>
                <a:latin typeface="Saira Condensed Medium"/>
              </a:rPr>
              <a:t>Demonstration</a:t>
            </a:r>
          </a:p>
        </p:txBody>
      </p:sp>
      <p:sp>
        <p:nvSpPr>
          <p:cNvPr id="6" name="TextBox 5">
            <a:extLst>
              <a:ext uri="{FF2B5EF4-FFF2-40B4-BE49-F238E27FC236}">
                <a16:creationId xmlns:a16="http://schemas.microsoft.com/office/drawing/2014/main" id="{9D95CD6C-537B-3AF0-DB14-60A05B2C2040}"/>
              </a:ext>
            </a:extLst>
          </p:cNvPr>
          <p:cNvSpPr txBox="1"/>
          <p:nvPr/>
        </p:nvSpPr>
        <p:spPr>
          <a:xfrm>
            <a:off x="4372786" y="4381500"/>
            <a:ext cx="9144000" cy="1323439"/>
          </a:xfrm>
          <a:prstGeom prst="rect">
            <a:avLst/>
          </a:prstGeom>
          <a:noFill/>
        </p:spPr>
        <p:txBody>
          <a:bodyPr wrap="square">
            <a:spAutoFit/>
          </a:bodyPr>
          <a:lstStyle/>
          <a:p>
            <a:pPr algn="ctr"/>
            <a:r>
              <a:rPr lang="en-US" sz="4000" dirty="0">
                <a:solidFill>
                  <a:schemeClr val="bg1"/>
                </a:solidFill>
                <a:hlinkClick r:id="rId4">
                  <a:extLst>
                    <a:ext uri="{A12FA001-AC4F-418D-AE19-62706E023703}">
                      <ahyp:hlinkClr xmlns:ahyp="http://schemas.microsoft.com/office/drawing/2018/hyperlinkcolor" val="tx"/>
                    </a:ext>
                  </a:extLst>
                </a:hlinkClick>
              </a:rPr>
              <a:t>Video Demo LINK: https://youtube.com/shorts/D-K7hyaTdIc</a:t>
            </a:r>
            <a:endParaRPr lang="en-US" sz="4000" dirty="0">
              <a:solidFill>
                <a:schemeClr val="bg1"/>
              </a:solidFill>
            </a:endParaRPr>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1"/>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3"/>
            <a:stretch>
              <a:fillRect t="-145" b="-145"/>
            </a:stretch>
          </a:blipFill>
        </p:spPr>
      </p:sp>
      <p:sp>
        <p:nvSpPr>
          <p:cNvPr id="3" name="AutoShape 3"/>
          <p:cNvSpPr/>
          <p:nvPr/>
        </p:nvSpPr>
        <p:spPr>
          <a:xfrm>
            <a:off x="3794901" y="1650354"/>
            <a:ext cx="10698199" cy="23812"/>
          </a:xfrm>
          <a:prstGeom prst="line">
            <a:avLst/>
          </a:prstGeom>
          <a:ln w="47625" cap="flat">
            <a:solidFill>
              <a:srgbClr val="FFFFFF"/>
            </a:solidFill>
            <a:prstDash val="solid"/>
            <a:headEnd type="oval" w="lg" len="lg"/>
            <a:tailEnd type="oval" w="lg" len="lg"/>
          </a:ln>
        </p:spPr>
      </p:sp>
      <p:sp>
        <p:nvSpPr>
          <p:cNvPr id="4" name="TextBox 4"/>
          <p:cNvSpPr txBox="1"/>
          <p:nvPr/>
        </p:nvSpPr>
        <p:spPr>
          <a:xfrm>
            <a:off x="1857585" y="296851"/>
            <a:ext cx="14572830" cy="1139190"/>
          </a:xfrm>
          <a:prstGeom prst="rect">
            <a:avLst/>
          </a:prstGeom>
        </p:spPr>
        <p:txBody>
          <a:bodyPr lIns="0" tIns="0" rIns="0" bIns="0" rtlCol="0" anchor="t">
            <a:spAutoFit/>
          </a:bodyPr>
          <a:lstStyle/>
          <a:p>
            <a:pPr algn="ctr">
              <a:lnSpc>
                <a:spcPts val="8880"/>
              </a:lnSpc>
            </a:pPr>
            <a:r>
              <a:rPr lang="en-US" sz="8000">
                <a:solidFill>
                  <a:srgbClr val="FFFFFF"/>
                </a:solidFill>
                <a:latin typeface="Saira Condensed Medium"/>
              </a:rPr>
              <a:t>Issues We Ran Into</a:t>
            </a:r>
          </a:p>
        </p:txBody>
      </p:sp>
      <p:sp>
        <p:nvSpPr>
          <p:cNvPr id="5" name="TextBox 5"/>
          <p:cNvSpPr txBox="1"/>
          <p:nvPr/>
        </p:nvSpPr>
        <p:spPr>
          <a:xfrm>
            <a:off x="3048000" y="2628900"/>
            <a:ext cx="11123310" cy="6510757"/>
          </a:xfrm>
          <a:prstGeom prst="rect">
            <a:avLst/>
          </a:prstGeom>
        </p:spPr>
        <p:txBody>
          <a:bodyPr lIns="0" tIns="0" rIns="0" bIns="0" rtlCol="0" anchor="t">
            <a:spAutoFit/>
          </a:bodyPr>
          <a:lstStyle/>
          <a:p>
            <a:pPr marL="1597693" lvl="1" indent="-798846" algn="ctr">
              <a:lnSpc>
                <a:spcPts val="8214"/>
              </a:lnSpc>
              <a:buFont typeface="Arial"/>
              <a:buChar char="•"/>
            </a:pPr>
            <a:r>
              <a:rPr lang="en-US" sz="7400" dirty="0">
                <a:solidFill>
                  <a:srgbClr val="FFFFFF"/>
                </a:solidFill>
                <a:latin typeface="Saira Condensed Medium"/>
              </a:rPr>
              <a:t>LEDs displayed the opposite of the expected behavior.</a:t>
            </a:r>
          </a:p>
          <a:p>
            <a:pPr algn="ctr">
              <a:lnSpc>
                <a:spcPts val="8880"/>
              </a:lnSpc>
            </a:pPr>
            <a:endParaRPr lang="en-US" sz="7400" dirty="0">
              <a:solidFill>
                <a:srgbClr val="FFFFFF"/>
              </a:solidFill>
              <a:latin typeface="Saira Condensed Medium"/>
            </a:endParaRPr>
          </a:p>
          <a:p>
            <a:pPr algn="ctr">
              <a:lnSpc>
                <a:spcPts val="8880"/>
              </a:lnSpc>
            </a:pPr>
            <a:endParaRPr lang="en-US" sz="7400" dirty="0">
              <a:solidFill>
                <a:srgbClr val="FFFFFF"/>
              </a:solidFill>
              <a:latin typeface="Saira Condensed Medium"/>
            </a:endParaRPr>
          </a:p>
          <a:p>
            <a:pPr marL="1597693" lvl="1" indent="-798846" algn="ctr">
              <a:lnSpc>
                <a:spcPts val="8214"/>
              </a:lnSpc>
              <a:spcBef>
                <a:spcPct val="0"/>
              </a:spcBef>
              <a:buFont typeface="Arial"/>
              <a:buChar char="•"/>
            </a:pPr>
            <a:r>
              <a:rPr lang="en-US" sz="7400" dirty="0">
                <a:solidFill>
                  <a:srgbClr val="FFFFFF"/>
                </a:solidFill>
                <a:latin typeface="Saira Condensed Medium"/>
              </a:rPr>
              <a:t>Flickering of sensor due to calibration issues.</a:t>
            </a:r>
          </a:p>
        </p:txBody>
      </p:sp>
      <p:pic>
        <p:nvPicPr>
          <p:cNvPr id="6" name="Picture 5">
            <a:extLst>
              <a:ext uri="{FF2B5EF4-FFF2-40B4-BE49-F238E27FC236}">
                <a16:creationId xmlns:a16="http://schemas.microsoft.com/office/drawing/2014/main" id="{7BC7FA9E-C274-47A2-E066-9B7182657D96}"/>
              </a:ext>
            </a:extLst>
          </p:cNvPr>
          <p:cNvPicPr>
            <a:picLocks noChangeAspect="1"/>
          </p:cNvPicPr>
          <p:nvPr/>
        </p:nvPicPr>
        <p:blipFill>
          <a:blip r:embed="rId4"/>
          <a:stretch>
            <a:fillRect/>
          </a:stretch>
        </p:blipFill>
        <p:spPr>
          <a:xfrm>
            <a:off x="5791200" y="4698578"/>
            <a:ext cx="6705600" cy="889843"/>
          </a:xfrm>
          <a:prstGeom prst="rect">
            <a:avLst/>
          </a:prstGeom>
        </p:spPr>
      </p:pic>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9945</TotalTime>
  <Words>446</Words>
  <Application>Microsoft Macintosh PowerPoint</Application>
  <PresentationFormat>Custom</PresentationFormat>
  <Paragraphs>80</Paragraphs>
  <Slides>12</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TT Commons Pro Expanded</vt:lpstr>
      <vt:lpstr>Saira Condensed Medium</vt:lpstr>
      <vt:lpstr>Calibri</vt:lpstr>
      <vt:lpstr>Arial</vt:lpstr>
      <vt:lpstr>inherit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Robotics inclinometer</dc:title>
  <cp:lastModifiedBy>Saeidi , Mani</cp:lastModifiedBy>
  <cp:revision>2</cp:revision>
  <dcterms:created xsi:type="dcterms:W3CDTF">2006-08-16T00:00:00Z</dcterms:created>
  <dcterms:modified xsi:type="dcterms:W3CDTF">2023-12-18T06:41:59Z</dcterms:modified>
  <dc:identifier>DAF1mDpVan4</dc:identifier>
</cp:coreProperties>
</file>

<file path=docProps/thumbnail.jpeg>
</file>